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0"/>
  </p:notesMasterIdLst>
  <p:sldIdLst>
    <p:sldId id="856" r:id="rId5"/>
    <p:sldId id="273" r:id="rId6"/>
    <p:sldId id="283" r:id="rId7"/>
    <p:sldId id="865" r:id="rId8"/>
    <p:sldId id="318" r:id="rId9"/>
    <p:sldId id="863" r:id="rId10"/>
    <p:sldId id="868" r:id="rId11"/>
    <p:sldId id="869" r:id="rId12"/>
    <p:sldId id="870" r:id="rId13"/>
    <p:sldId id="871" r:id="rId14"/>
    <p:sldId id="872" r:id="rId15"/>
    <p:sldId id="867" r:id="rId16"/>
    <p:sldId id="874" r:id="rId17"/>
    <p:sldId id="875" r:id="rId18"/>
    <p:sldId id="876" r:id="rId19"/>
    <p:sldId id="877" r:id="rId20"/>
    <p:sldId id="882" r:id="rId21"/>
    <p:sldId id="879" r:id="rId22"/>
    <p:sldId id="860" r:id="rId23"/>
    <p:sldId id="880" r:id="rId24"/>
    <p:sldId id="873" r:id="rId25"/>
    <p:sldId id="881" r:id="rId26"/>
    <p:sldId id="883" r:id="rId27"/>
    <p:sldId id="884" r:id="rId28"/>
    <p:sldId id="885" r:id="rId29"/>
    <p:sldId id="886" r:id="rId30"/>
    <p:sldId id="887" r:id="rId31"/>
    <p:sldId id="888" r:id="rId32"/>
    <p:sldId id="890" r:id="rId33"/>
    <p:sldId id="889" r:id="rId34"/>
    <p:sldId id="891" r:id="rId35"/>
    <p:sldId id="892" r:id="rId36"/>
    <p:sldId id="893" r:id="rId37"/>
    <p:sldId id="859" r:id="rId38"/>
    <p:sldId id="85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6"/>
            <p14:sldId id="273"/>
            <p14:sldId id="283"/>
            <p14:sldId id="865"/>
            <p14:sldId id="318"/>
            <p14:sldId id="863"/>
            <p14:sldId id="868"/>
            <p14:sldId id="869"/>
            <p14:sldId id="870"/>
            <p14:sldId id="871"/>
            <p14:sldId id="872"/>
            <p14:sldId id="867"/>
            <p14:sldId id="874"/>
            <p14:sldId id="875"/>
            <p14:sldId id="876"/>
            <p14:sldId id="877"/>
            <p14:sldId id="882"/>
            <p14:sldId id="879"/>
            <p14:sldId id="860"/>
            <p14:sldId id="880"/>
            <p14:sldId id="873"/>
            <p14:sldId id="881"/>
            <p14:sldId id="883"/>
            <p14:sldId id="884"/>
            <p14:sldId id="885"/>
            <p14:sldId id="886"/>
            <p14:sldId id="887"/>
            <p14:sldId id="888"/>
            <p14:sldId id="890"/>
            <p14:sldId id="889"/>
            <p14:sldId id="891"/>
            <p14:sldId id="892"/>
            <p14:sldId id="893"/>
            <p14:sldId id="859"/>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A12E13"/>
    <a:srgbClr val="577434"/>
    <a:srgbClr val="1B5F89"/>
    <a:srgbClr val="493545"/>
    <a:srgbClr val="3A5C5A"/>
    <a:srgbClr val="8CB55A"/>
    <a:srgbClr val="379BD7"/>
    <a:srgbClr val="72526C"/>
    <a:srgbClr val="588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2DCE5-0730-4DBB-A035-9353565BF871}" v="90" dt="2020-07-24T05:40:06.65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7" autoAdjust="0"/>
    <p:restoredTop sz="94709"/>
  </p:normalViewPr>
  <p:slideViewPr>
    <p:cSldViewPr snapToGrid="0" snapToObjects="1" showGuides="1">
      <p:cViewPr>
        <p:scale>
          <a:sx n="50" d="100"/>
          <a:sy n="50" d="100"/>
        </p:scale>
        <p:origin x="396" y="2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18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a:defRPr b="1"/>
            </a:pPr>
            <a:r>
              <a:rPr dirty="0"/>
              <a:t>Agenda Slide (version B)</a:t>
            </a:r>
          </a:p>
          <a:p>
            <a:r>
              <a:rPr dirty="0"/>
              <a:t>This slide should provide the audience with the “chapters” of the “story.”</a:t>
            </a:r>
          </a:p>
          <a:p>
            <a:r>
              <a:rPr dirty="0"/>
              <a:t>Change the header and footer in the master slides to reflect the client name and presentation name.</a:t>
            </a:r>
          </a:p>
          <a:p>
            <a:r>
              <a:rPr dirty="0"/>
              <a:t>These chapter titles should match the Chapter Intro Slides throughout the deck (see slide 4).</a:t>
            </a:r>
          </a:p>
          <a:p>
            <a:r>
              <a:rPr dirty="0"/>
              <a:t>There are two versions of this slide: black and white (see previous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r>
              <a:rPr dirty="0"/>
              <a:t>Chapter Intro Slide (version J)</a:t>
            </a:r>
          </a:p>
          <a:p>
            <a:r>
              <a:rPr dirty="0"/>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rPr dirty="0"/>
              <a:t>Very short presentations (&lt; ~10 slides) may not need Chapter Intro Slides.</a:t>
            </a:r>
          </a:p>
          <a:p>
            <a:r>
              <a:rPr dirty="0"/>
              <a:t>There are multiple versions of this template with various white and black background images starting on slide 10.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r>
              <a:rPr dirty="0"/>
              <a:t>Chapter Intro Slide (version J)</a:t>
            </a:r>
          </a:p>
          <a:p>
            <a:r>
              <a:rPr dirty="0"/>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rPr dirty="0"/>
              <a:t>Very short presentations (&lt; ~10 slides) may not need Chapter Intro Slides.</a:t>
            </a:r>
          </a:p>
          <a:p>
            <a:r>
              <a:rPr dirty="0"/>
              <a:t>There are multiple versions of this template with various white and black background images starting on slide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r>
              <a:rPr dirty="0"/>
              <a:t>Chapter Intro Slide (version J)</a:t>
            </a:r>
          </a:p>
          <a:p>
            <a:r>
              <a:rPr dirty="0"/>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rPr dirty="0"/>
              <a:t>Very short presentations (&lt; ~10 slides) may not need Chapter Intro Slides.</a:t>
            </a:r>
          </a:p>
          <a:p>
            <a:r>
              <a:rPr dirty="0"/>
              <a:t>There are multiple versions of this template with various white and black background images starting on slide 10.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r>
              <a:rPr dirty="0"/>
              <a:t>Chapter Intro Slide (version J)</a:t>
            </a:r>
          </a:p>
          <a:p>
            <a:r>
              <a:rPr dirty="0"/>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rPr dirty="0"/>
              <a:t>Very short presentations (&lt; ~10 slides) may not need Chapter Intro Slides.</a:t>
            </a:r>
          </a:p>
          <a:p>
            <a:r>
              <a:rPr dirty="0"/>
              <a:t>There are multiple versions of this template with various white and black background images starting on slide 10.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defRPr b="1"/>
            </a:pPr>
            <a:r>
              <a:rPr dirty="0"/>
              <a:t>Standard text slide (version 3)</a:t>
            </a:r>
          </a:p>
          <a:p>
            <a:r>
              <a:rPr dirty="0"/>
              <a:t>Use standard text slides as little as possible. They can be used for an introduction to a presentation, summary of work, detailed legal information. </a:t>
            </a:r>
          </a:p>
          <a:p>
            <a:r>
              <a:rPr dirty="0"/>
              <a:t>All presentations should be a mix of text-heavy pages and visual pages. </a:t>
            </a:r>
          </a:p>
          <a:p>
            <a:r>
              <a:rPr dirty="0"/>
              <a:t>In a presentation, choose between 1, 2, or 3 column text pages to be consistent within the document.</a:t>
            </a:r>
          </a:p>
        </p:txBody>
      </p:sp>
    </p:spTree>
    <p:extLst>
      <p:ext uri="{BB962C8B-B14F-4D97-AF65-F5344CB8AC3E}">
        <p14:creationId xmlns:p14="http://schemas.microsoft.com/office/powerpoint/2010/main" val="121133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r>
              <a:rPr dirty="0"/>
              <a:t>Chapter Intro Slide (version J)</a:t>
            </a:r>
          </a:p>
          <a:p>
            <a:r>
              <a:rPr dirty="0"/>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rPr dirty="0"/>
              <a:t>Very short presentations (&lt; ~10 slides) may not need Chapter Intro Slides.</a:t>
            </a:r>
          </a:p>
          <a:p>
            <a:r>
              <a:rPr dirty="0"/>
              <a:t>There are multiple versions of this template with various white and black background images starting on slide 10.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dirty="0">
                <a:solidFill>
                  <a:srgbClr val="929292"/>
                </a:solidFill>
                <a:latin typeface="+mn-lt"/>
                <a:ea typeface="+mn-ea"/>
                <a:cs typeface="+mn-cs"/>
                <a:sym typeface="Helvetica"/>
              </a:rPr>
              <a:t>Client Name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ro-RO" b="1" dirty="0">
                <a:latin typeface="+mn-lt"/>
                <a:ea typeface="+mn-ea"/>
                <a:cs typeface="+mn-cs"/>
                <a:sym typeface="Helvetica"/>
              </a:rPr>
              <a:t>Alina costea &amp; Petru marțincu</a:t>
            </a:r>
            <a:r>
              <a:rPr lang="en-US" b="0" i="0" dirty="0">
                <a:latin typeface="Arial" panose="020B0604020202020204" pitchFamily="34" charset="0"/>
                <a:cs typeface="Arial" panose="020B0604020202020204" pitchFamily="34" charset="0"/>
              </a:rPr>
              <a:t>//</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lang="ro-RO" b="0" i="0" dirty="0">
                <a:latin typeface="Arial" panose="020B0604020202020204" pitchFamily="34" charset="0"/>
                <a:ea typeface="+mn-ea"/>
                <a:cs typeface="Arial" panose="020B0604020202020204" pitchFamily="34" charset="0"/>
                <a:sym typeface="Helvetica"/>
              </a:rPr>
              <a:t>Nunit </a:t>
            </a:r>
            <a:r>
              <a:rPr b="0" i="0" dirty="0">
                <a:latin typeface="Arial" panose="020B0604020202020204" pitchFamily="34" charset="0"/>
                <a:cs typeface="Arial" panose="020B0604020202020204" pitchFamily="34" charset="0"/>
              </a:rPr>
              <a:t>//  © Copyright 2020 Endava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8"/>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 id="2147483659" r:id="rId5"/>
    <p:sldLayoutId id="2147483660" r:id="rId6"/>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28.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otnetpattern.com/nunit-assert-examples" TargetMode="External"/><Relationship Id="rId2" Type="http://schemas.openxmlformats.org/officeDocument/2006/relationships/hyperlink" Target="https://docs.nunit.org/articles/nunit/intro.html" TargetMode="External"/><Relationship Id="rId1" Type="http://schemas.openxmlformats.org/officeDocument/2006/relationships/slideLayout" Target="../slideLayouts/slideLayout2.xml"/><Relationship Id="rId4" Type="http://schemas.openxmlformats.org/officeDocument/2006/relationships/hyperlink" Target="https://www.toptal.com/qa/how-to-write-testable-code-and-why-it-matters"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Picture 13">
            <a:extLst>
              <a:ext uri="{FF2B5EF4-FFF2-40B4-BE49-F238E27FC236}">
                <a16:creationId xmlns:a16="http://schemas.microsoft.com/office/drawing/2014/main" id="{F4161CC8-76A1-A34C-B367-38F9FEB5C616}"/>
              </a:ext>
            </a:extLst>
          </p:cNvPr>
          <p:cNvPicPr>
            <a:picLocks noChangeAspect="1"/>
          </p:cNvPicPr>
          <p:nvPr/>
        </p:nvPicPr>
        <p:blipFill>
          <a:blip r:embed="rId3"/>
          <a:stretch>
            <a:fillRect/>
          </a:stretch>
        </p:blipFill>
        <p:spPr>
          <a:xfrm>
            <a:off x="2391860" y="6159545"/>
            <a:ext cx="2716574" cy="898445"/>
          </a:xfrm>
          <a:prstGeom prst="rect">
            <a:avLst/>
          </a:prstGeom>
          <a:ln w="12700">
            <a:miter lim="400000"/>
          </a:ln>
        </p:spPr>
      </p:pic>
      <p:sp>
        <p:nvSpPr>
          <p:cNvPr id="94" name="Because presentation matters"/>
          <p:cNvSpPr txBox="1"/>
          <p:nvPr/>
        </p:nvSpPr>
        <p:spPr>
          <a:xfrm>
            <a:off x="3066033" y="10342865"/>
            <a:ext cx="14244132"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endParaRPr sz="2400" dirty="0">
              <a:solidFill>
                <a:schemeClr val="bg2"/>
              </a:solidFill>
            </a:endParaRPr>
          </a:p>
        </p:txBody>
      </p:sp>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ro-RO" dirty="0">
                <a:solidFill>
                  <a:schemeClr val="bg2"/>
                </a:solidFill>
              </a:rPr>
              <a:t>Unit Testing</a:t>
            </a:r>
            <a:endParaRPr dirty="0">
              <a:solidFill>
                <a:schemeClr val="bg2"/>
              </a:solidFill>
            </a:endParaRPr>
          </a:p>
        </p:txBody>
      </p:sp>
      <p:sp>
        <p:nvSpPr>
          <p:cNvPr id="97" name="Rectangle"/>
          <p:cNvSpPr/>
          <p:nvPr/>
        </p:nvSpPr>
        <p:spPr>
          <a:xfrm>
            <a:off x="3111851" y="7849728"/>
            <a:ext cx="413669" cy="48544"/>
          </a:xfrm>
          <a:prstGeom prst="rect">
            <a:avLst/>
          </a:prstGeom>
          <a:solidFill>
            <a:schemeClr val="bg2"/>
          </a:solidFill>
          <a:ln w="12700">
            <a:miter lim="400000"/>
          </a:ln>
        </p:spPr>
        <p:txBody>
          <a:bodyPr lIns="0" tIns="0" rIns="0" bIns="0" anchor="ctr"/>
          <a:lstStyle/>
          <a:p>
            <a:pPr algn="ctr" defTabSz="825500">
              <a:lnSpc>
                <a:spcPct val="100000"/>
              </a:lnSpc>
              <a:defRPr sz="3200" cap="none" spc="0"/>
            </a:pPr>
            <a:endParaRPr>
              <a:solidFill>
                <a:schemeClr val="bg2"/>
              </a:solidFill>
            </a:endParaRPr>
          </a:p>
        </p:txBody>
      </p:sp>
      <p:pic>
        <p:nvPicPr>
          <p:cNvPr id="4" name="Graphic 3">
            <a:extLst>
              <a:ext uri="{FF2B5EF4-FFF2-40B4-BE49-F238E27FC236}">
                <a16:creationId xmlns:a16="http://schemas.microsoft.com/office/drawing/2014/main" id="{5359E2AC-722C-4F3C-9545-73554AE3CA3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92027" y="3920588"/>
            <a:ext cx="4400550" cy="4400550"/>
          </a:xfrm>
          <a:prstGeom prst="rect">
            <a:avLst/>
          </a:prstGeom>
        </p:spPr>
      </p:pic>
    </p:spTree>
    <p:extLst>
      <p:ext uri="{BB962C8B-B14F-4D97-AF65-F5344CB8AC3E}">
        <p14:creationId xmlns:p14="http://schemas.microsoft.com/office/powerpoint/2010/main" val="2781772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10</a:t>
            </a:fld>
            <a:endParaRPr/>
          </a:p>
        </p:txBody>
      </p:sp>
      <p:sp>
        <p:nvSpPr>
          <p:cNvPr id="1020" name="Client Name  Presentation Title  -  1. Chapter Name"/>
          <p:cNvSpPr txBox="1">
            <a:spLocks noGrp="1"/>
          </p:cNvSpPr>
          <p:nvPr>
            <p:ph type="body" sz="quarter" idx="13"/>
          </p:nvPr>
        </p:nvSpPr>
        <p:spPr>
          <a:xfrm>
            <a:off x="1703286" y="210051"/>
            <a:ext cx="2542362"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2</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types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2524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 combination of the other two.</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tester needs to know internal aspects to write better test cases.</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3. Grey Box testing</a:t>
            </a:r>
            <a:endParaRPr dirty="0"/>
          </a:p>
        </p:txBody>
      </p:sp>
    </p:spTree>
    <p:extLst>
      <p:ext uri="{BB962C8B-B14F-4D97-AF65-F5344CB8AC3E}">
        <p14:creationId xmlns:p14="http://schemas.microsoft.com/office/powerpoint/2010/main" val="50054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ro-RO" dirty="0"/>
              <a:t>3</a:t>
            </a:r>
            <a:endParaRPr dirty="0"/>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ro-RO" dirty="0"/>
              <a:t>Testing Levels</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08993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Triangle 13">
            <a:extLst>
              <a:ext uri="{FF2B5EF4-FFF2-40B4-BE49-F238E27FC236}">
                <a16:creationId xmlns:a16="http://schemas.microsoft.com/office/drawing/2014/main" id="{CCA24C98-5BC6-4BD2-BDBA-1E599F794F57}"/>
              </a:ext>
            </a:extLst>
          </p:cNvPr>
          <p:cNvSpPr/>
          <p:nvPr/>
        </p:nvSpPr>
        <p:spPr>
          <a:xfrm>
            <a:off x="12268201" y="1973763"/>
            <a:ext cx="1379692" cy="357425"/>
          </a:xfrm>
          <a:prstGeom prst="rtTriangle">
            <a:avLst/>
          </a:prstGeom>
          <a:solidFill>
            <a:srgbClr val="3A5C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9" name="Right Triangle 18">
            <a:extLst>
              <a:ext uri="{FF2B5EF4-FFF2-40B4-BE49-F238E27FC236}">
                <a16:creationId xmlns:a16="http://schemas.microsoft.com/office/drawing/2014/main" id="{EF50108D-023D-4CFA-AD9C-036E0C68A6CC}"/>
              </a:ext>
            </a:extLst>
          </p:cNvPr>
          <p:cNvSpPr/>
          <p:nvPr/>
        </p:nvSpPr>
        <p:spPr>
          <a:xfrm>
            <a:off x="13172088" y="4090793"/>
            <a:ext cx="1275477" cy="357425"/>
          </a:xfrm>
          <a:prstGeom prst="rtTriangle">
            <a:avLst/>
          </a:prstGeom>
          <a:solidFill>
            <a:srgbClr val="49354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21" name="Right Triangle 20">
            <a:extLst>
              <a:ext uri="{FF2B5EF4-FFF2-40B4-BE49-F238E27FC236}">
                <a16:creationId xmlns:a16="http://schemas.microsoft.com/office/drawing/2014/main" id="{422C6AA4-D826-498A-928B-EEA8D8496813}"/>
              </a:ext>
            </a:extLst>
          </p:cNvPr>
          <p:cNvSpPr/>
          <p:nvPr/>
        </p:nvSpPr>
        <p:spPr>
          <a:xfrm>
            <a:off x="13962778" y="6206291"/>
            <a:ext cx="1275477" cy="357425"/>
          </a:xfrm>
          <a:prstGeom prst="rtTriangle">
            <a:avLst/>
          </a:prstGeom>
          <a:solidFill>
            <a:srgbClr val="1B5F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23" name="Right Triangle 22">
            <a:extLst>
              <a:ext uri="{FF2B5EF4-FFF2-40B4-BE49-F238E27FC236}">
                <a16:creationId xmlns:a16="http://schemas.microsoft.com/office/drawing/2014/main" id="{3004FA25-4F91-47CF-8061-E23F13A641BF}"/>
              </a:ext>
            </a:extLst>
          </p:cNvPr>
          <p:cNvSpPr/>
          <p:nvPr/>
        </p:nvSpPr>
        <p:spPr>
          <a:xfrm>
            <a:off x="14616811" y="8321789"/>
            <a:ext cx="1275477" cy="357425"/>
          </a:xfrm>
          <a:prstGeom prst="rtTriangle">
            <a:avLst/>
          </a:prstGeom>
          <a:solidFill>
            <a:srgbClr val="5774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27" name="Right Triangle 26">
            <a:extLst>
              <a:ext uri="{FF2B5EF4-FFF2-40B4-BE49-F238E27FC236}">
                <a16:creationId xmlns:a16="http://schemas.microsoft.com/office/drawing/2014/main" id="{A485D663-EDEF-4CC6-B2F8-CDAEE4DDE430}"/>
              </a:ext>
            </a:extLst>
          </p:cNvPr>
          <p:cNvSpPr/>
          <p:nvPr/>
        </p:nvSpPr>
        <p:spPr>
          <a:xfrm>
            <a:off x="15671408" y="10446812"/>
            <a:ext cx="1275477" cy="357425"/>
          </a:xfrm>
          <a:prstGeom prst="rtTriangle">
            <a:avLst/>
          </a:prstGeom>
          <a:solidFill>
            <a:srgbClr val="A12E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29" name="Right Triangle 28">
            <a:extLst>
              <a:ext uri="{FF2B5EF4-FFF2-40B4-BE49-F238E27FC236}">
                <a16:creationId xmlns:a16="http://schemas.microsoft.com/office/drawing/2014/main" id="{79B4A37D-4C24-4AE7-A667-5C84AD513F0C}"/>
              </a:ext>
            </a:extLst>
          </p:cNvPr>
          <p:cNvSpPr/>
          <p:nvPr/>
        </p:nvSpPr>
        <p:spPr>
          <a:xfrm flipH="1" flipV="1">
            <a:off x="9659773" y="5613632"/>
            <a:ext cx="1275477" cy="357425"/>
          </a:xfrm>
          <a:prstGeom prst="rtTriangle">
            <a:avLst/>
          </a:prstGeom>
          <a:solidFill>
            <a:srgbClr val="49354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31" name="Right Triangle 30">
            <a:extLst>
              <a:ext uri="{FF2B5EF4-FFF2-40B4-BE49-F238E27FC236}">
                <a16:creationId xmlns:a16="http://schemas.microsoft.com/office/drawing/2014/main" id="{4414C997-8799-4C26-AA38-A8E46BFB177A}"/>
              </a:ext>
            </a:extLst>
          </p:cNvPr>
          <p:cNvSpPr/>
          <p:nvPr/>
        </p:nvSpPr>
        <p:spPr>
          <a:xfrm flipH="1" flipV="1">
            <a:off x="8869082" y="7724739"/>
            <a:ext cx="1275477" cy="357425"/>
          </a:xfrm>
          <a:prstGeom prst="rtTriangle">
            <a:avLst/>
          </a:prstGeom>
          <a:solidFill>
            <a:srgbClr val="1B5F8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33" name="Right Triangle 32">
            <a:extLst>
              <a:ext uri="{FF2B5EF4-FFF2-40B4-BE49-F238E27FC236}">
                <a16:creationId xmlns:a16="http://schemas.microsoft.com/office/drawing/2014/main" id="{A48DC8DD-A0B1-4197-BFF7-F0E759A9913A}"/>
              </a:ext>
            </a:extLst>
          </p:cNvPr>
          <p:cNvSpPr/>
          <p:nvPr/>
        </p:nvSpPr>
        <p:spPr>
          <a:xfrm flipH="1" flipV="1">
            <a:off x="8196111" y="9841746"/>
            <a:ext cx="1275477" cy="357425"/>
          </a:xfrm>
          <a:prstGeom prst="rtTriangle">
            <a:avLst/>
          </a:prstGeom>
          <a:solidFill>
            <a:srgbClr val="5774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35" name="Right Triangle 34">
            <a:extLst>
              <a:ext uri="{FF2B5EF4-FFF2-40B4-BE49-F238E27FC236}">
                <a16:creationId xmlns:a16="http://schemas.microsoft.com/office/drawing/2014/main" id="{00159C6C-9289-47B1-B43B-F8AE06BCB16C}"/>
              </a:ext>
            </a:extLst>
          </p:cNvPr>
          <p:cNvSpPr/>
          <p:nvPr/>
        </p:nvSpPr>
        <p:spPr>
          <a:xfrm flipH="1" flipV="1">
            <a:off x="7237091" y="11965985"/>
            <a:ext cx="1275477" cy="357425"/>
          </a:xfrm>
          <a:prstGeom prst="rtTriangle">
            <a:avLst/>
          </a:prstGeom>
          <a:solidFill>
            <a:srgbClr val="A12E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8" name="Right Triangle 17">
            <a:extLst>
              <a:ext uri="{FF2B5EF4-FFF2-40B4-BE49-F238E27FC236}">
                <a16:creationId xmlns:a16="http://schemas.microsoft.com/office/drawing/2014/main" id="{C53471A2-21FB-4CA0-8DBC-AFE08B9682EC}"/>
              </a:ext>
            </a:extLst>
          </p:cNvPr>
          <p:cNvSpPr/>
          <p:nvPr/>
        </p:nvSpPr>
        <p:spPr>
          <a:xfrm flipH="1" flipV="1">
            <a:off x="10453287" y="3488259"/>
            <a:ext cx="1275477" cy="357425"/>
          </a:xfrm>
          <a:prstGeom prst="rtTriangle">
            <a:avLst/>
          </a:prstGeom>
          <a:solidFill>
            <a:srgbClr val="3A5C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00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12</a:t>
            </a:fld>
            <a:endParaRPr/>
          </a:p>
        </p:txBody>
      </p:sp>
      <p:sp>
        <p:nvSpPr>
          <p:cNvPr id="1010" name="Client Name  Presentation Title  -  1. Chapter Name"/>
          <p:cNvSpPr txBox="1">
            <a:spLocks noGrp="1"/>
          </p:cNvSpPr>
          <p:nvPr>
            <p:ph type="body" sz="quarter" idx="13"/>
          </p:nvPr>
        </p:nvSpPr>
        <p:spPr>
          <a:xfrm>
            <a:off x="1703286" y="210051"/>
            <a:ext cx="257762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3</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levels</a:t>
            </a:r>
            <a:endParaRPr lang="en-US" b="1" dirty="0">
              <a:solidFill>
                <a:srgbClr val="DE411B"/>
              </a:solidFill>
              <a:latin typeface="+mn-lt"/>
              <a:ea typeface="+mn-ea"/>
              <a:cs typeface="+mn-cs"/>
              <a:sym typeface="Helvetica"/>
            </a:endParaRPr>
          </a:p>
        </p:txBody>
      </p:sp>
      <p:sp>
        <p:nvSpPr>
          <p:cNvPr id="6" name="Isosceles Triangle 5">
            <a:extLst>
              <a:ext uri="{FF2B5EF4-FFF2-40B4-BE49-F238E27FC236}">
                <a16:creationId xmlns:a16="http://schemas.microsoft.com/office/drawing/2014/main" id="{C47EAADF-52F3-486D-87B2-9A3670832971}"/>
              </a:ext>
            </a:extLst>
          </p:cNvPr>
          <p:cNvSpPr/>
          <p:nvPr/>
        </p:nvSpPr>
        <p:spPr>
          <a:xfrm>
            <a:off x="7403123" y="1459523"/>
            <a:ext cx="9390185" cy="11095892"/>
          </a:xfrm>
          <a:prstGeom prst="triangle">
            <a:avLst>
              <a:gd name="adj" fmla="val 50191"/>
            </a:avLst>
          </a:prstGeom>
          <a:gradFill flip="none" rotWithShape="1">
            <a:gsLst>
              <a:gs pos="0">
                <a:schemeClr val="bg2"/>
              </a:gs>
              <a:gs pos="100000">
                <a:srgbClr val="233237"/>
              </a:gs>
            </a:gsLst>
            <a:lin ang="162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Rectangle 6">
            <a:extLst>
              <a:ext uri="{FF2B5EF4-FFF2-40B4-BE49-F238E27FC236}">
                <a16:creationId xmlns:a16="http://schemas.microsoft.com/office/drawing/2014/main" id="{1561386A-3746-493B-A01E-05E3D9BB3922}"/>
              </a:ext>
            </a:extLst>
          </p:cNvPr>
          <p:cNvSpPr/>
          <p:nvPr/>
        </p:nvSpPr>
        <p:spPr>
          <a:xfrm>
            <a:off x="10458822" y="2316926"/>
            <a:ext cx="3178800" cy="1166400"/>
          </a:xfrm>
          <a:prstGeom prst="rect">
            <a:avLst/>
          </a:prstGeom>
          <a:solidFill>
            <a:srgbClr val="588D8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ro-RO" sz="3200" b="1" i="0" u="none" strike="noStrike" cap="none" spc="0" normalizeH="0" baseline="0" dirty="0">
                <a:ln>
                  <a:noFill/>
                </a:ln>
                <a:solidFill>
                  <a:srgbClr val="FFFFFF"/>
                </a:solidFill>
                <a:effectLst/>
                <a:uFillTx/>
                <a:latin typeface="+mn-lt"/>
                <a:ea typeface="+mn-ea"/>
                <a:cs typeface="+mn-cs"/>
                <a:sym typeface="Helvetica"/>
              </a:rPr>
              <a:t>Manual tests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8" name="Rectangle 7">
            <a:extLst>
              <a:ext uri="{FF2B5EF4-FFF2-40B4-BE49-F238E27FC236}">
                <a16:creationId xmlns:a16="http://schemas.microsoft.com/office/drawing/2014/main" id="{93999B35-7A06-4DE2-A7C6-1D588E7C2D71}"/>
              </a:ext>
            </a:extLst>
          </p:cNvPr>
          <p:cNvSpPr/>
          <p:nvPr/>
        </p:nvSpPr>
        <p:spPr>
          <a:xfrm>
            <a:off x="9659773" y="4460851"/>
            <a:ext cx="4777583" cy="1166400"/>
          </a:xfrm>
          <a:prstGeom prst="rect">
            <a:avLst/>
          </a:prstGeom>
          <a:solidFill>
            <a:srgbClr val="72526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ro-RO" sz="3200" b="1" i="0" u="none" strike="noStrike" cap="none" spc="0" normalizeH="0" baseline="0" dirty="0">
                <a:ln>
                  <a:noFill/>
                </a:ln>
                <a:solidFill>
                  <a:srgbClr val="FFFFFF"/>
                </a:solidFill>
                <a:effectLst/>
                <a:uFillTx/>
                <a:latin typeface="+mn-lt"/>
                <a:ea typeface="+mn-ea"/>
                <a:cs typeface="+mn-cs"/>
                <a:sym typeface="Helvetica"/>
              </a:rPr>
              <a:t>System tests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9" name="Rectangle 8">
            <a:extLst>
              <a:ext uri="{FF2B5EF4-FFF2-40B4-BE49-F238E27FC236}">
                <a16:creationId xmlns:a16="http://schemas.microsoft.com/office/drawing/2014/main" id="{07FE6879-9496-4937-BDF7-FCA0AC5E2114}"/>
              </a:ext>
            </a:extLst>
          </p:cNvPr>
          <p:cNvSpPr/>
          <p:nvPr/>
        </p:nvSpPr>
        <p:spPr>
          <a:xfrm>
            <a:off x="8869082" y="6576349"/>
            <a:ext cx="6358963" cy="1166400"/>
          </a:xfrm>
          <a:prstGeom prst="rect">
            <a:avLst/>
          </a:prstGeom>
          <a:solidFill>
            <a:srgbClr val="379BD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ro-RO" sz="3200" b="1" i="0" u="none" strike="noStrike" cap="none" spc="0" normalizeH="0" baseline="0" dirty="0">
                <a:ln>
                  <a:noFill/>
                </a:ln>
                <a:solidFill>
                  <a:srgbClr val="FFFFFF"/>
                </a:solidFill>
                <a:effectLst/>
                <a:uFillTx/>
                <a:latin typeface="+mn-lt"/>
                <a:ea typeface="+mn-ea"/>
                <a:cs typeface="+mn-cs"/>
                <a:sym typeface="Helvetica"/>
              </a:rPr>
              <a:t>Integration tests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10" name="Rectangle 9">
            <a:extLst>
              <a:ext uri="{FF2B5EF4-FFF2-40B4-BE49-F238E27FC236}">
                <a16:creationId xmlns:a16="http://schemas.microsoft.com/office/drawing/2014/main" id="{D1DD1679-1742-4DE5-BEF4-86DCC984C93C}"/>
              </a:ext>
            </a:extLst>
          </p:cNvPr>
          <p:cNvSpPr/>
          <p:nvPr/>
        </p:nvSpPr>
        <p:spPr>
          <a:xfrm>
            <a:off x="8201390" y="8691847"/>
            <a:ext cx="7694345" cy="1166400"/>
          </a:xfrm>
          <a:prstGeom prst="rect">
            <a:avLst/>
          </a:prstGeom>
          <a:solidFill>
            <a:srgbClr val="8CB5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ro-RO" sz="3200" b="1" i="0" u="none" strike="noStrike" cap="none" spc="0" normalizeH="0" baseline="0" dirty="0">
                <a:ln>
                  <a:noFill/>
                </a:ln>
                <a:solidFill>
                  <a:srgbClr val="FFFFFF"/>
                </a:solidFill>
                <a:effectLst/>
                <a:uFillTx/>
                <a:latin typeface="+mn-lt"/>
                <a:ea typeface="+mn-ea"/>
                <a:cs typeface="+mn-cs"/>
                <a:sym typeface="Helvetica"/>
              </a:rPr>
              <a:t>Component tests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12" name="Rectangle 11">
            <a:extLst>
              <a:ext uri="{FF2B5EF4-FFF2-40B4-BE49-F238E27FC236}">
                <a16:creationId xmlns:a16="http://schemas.microsoft.com/office/drawing/2014/main" id="{990D6D20-FE24-41BD-9B04-A6D953D0864C}"/>
              </a:ext>
            </a:extLst>
          </p:cNvPr>
          <p:cNvSpPr/>
          <p:nvPr/>
        </p:nvSpPr>
        <p:spPr>
          <a:xfrm>
            <a:off x="7248526" y="10794157"/>
            <a:ext cx="9686924" cy="11664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ro-RO" sz="3200" b="1" i="0" u="none" strike="noStrike" cap="none" spc="0" normalizeH="0" baseline="0" dirty="0">
                <a:ln>
                  <a:noFill/>
                </a:ln>
                <a:solidFill>
                  <a:srgbClr val="FFFFFF"/>
                </a:solidFill>
                <a:effectLst/>
                <a:uFillTx/>
                <a:latin typeface="+mn-lt"/>
                <a:ea typeface="+mn-ea"/>
                <a:cs typeface="+mn-cs"/>
                <a:sym typeface="Helvetica"/>
              </a:rPr>
              <a:t>Unit tests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2732715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13</a:t>
            </a:fld>
            <a:endParaRPr/>
          </a:p>
        </p:txBody>
      </p:sp>
      <p:sp>
        <p:nvSpPr>
          <p:cNvPr id="1020" name="Client Name  Presentation Title  -  1. Chapter Name"/>
          <p:cNvSpPr txBox="1">
            <a:spLocks noGrp="1"/>
          </p:cNvSpPr>
          <p:nvPr>
            <p:ph type="body" sz="quarter" idx="13"/>
          </p:nvPr>
        </p:nvSpPr>
        <p:spPr>
          <a:xfrm>
            <a:off x="1703286" y="210051"/>
            <a:ext cx="257762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3</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levels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3232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process of manually testing software for finding software flaws.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Tester must play the role of the end user to check if the application works as expected.</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Manual tests</a:t>
            </a:r>
            <a:endParaRPr dirty="0"/>
          </a:p>
        </p:txBody>
      </p:sp>
      <p:pic>
        <p:nvPicPr>
          <p:cNvPr id="2" name="Graphic 1">
            <a:extLst>
              <a:ext uri="{FF2B5EF4-FFF2-40B4-BE49-F238E27FC236}">
                <a16:creationId xmlns:a16="http://schemas.microsoft.com/office/drawing/2014/main" id="{10B15B2E-C841-43F9-A53A-64516C6BDE6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89842" y="737851"/>
            <a:ext cx="4399200" cy="4399200"/>
          </a:xfrm>
          <a:prstGeom prst="rect">
            <a:avLst/>
          </a:prstGeom>
        </p:spPr>
      </p:pic>
    </p:spTree>
    <p:extLst>
      <p:ext uri="{BB962C8B-B14F-4D97-AF65-F5344CB8AC3E}">
        <p14:creationId xmlns:p14="http://schemas.microsoft.com/office/powerpoint/2010/main" val="78066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14</a:t>
            </a:fld>
            <a:endParaRPr/>
          </a:p>
        </p:txBody>
      </p:sp>
      <p:sp>
        <p:nvSpPr>
          <p:cNvPr id="1020" name="Client Name  Presentation Title  -  1. Chapter Name"/>
          <p:cNvSpPr txBox="1">
            <a:spLocks noGrp="1"/>
          </p:cNvSpPr>
          <p:nvPr>
            <p:ph type="body" sz="quarter" idx="13"/>
          </p:nvPr>
        </p:nvSpPr>
        <p:spPr>
          <a:xfrm>
            <a:off x="1703286" y="210051"/>
            <a:ext cx="257762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3</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levels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3940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process of testing a complete integrated system to evaluate the system’s compliance with its specified components.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Takes as input all the integrated components that passed the integration testing.</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System tests</a:t>
            </a:r>
            <a:endParaRPr dirty="0"/>
          </a:p>
        </p:txBody>
      </p:sp>
      <p:pic>
        <p:nvPicPr>
          <p:cNvPr id="2" name="Graphic 1">
            <a:extLst>
              <a:ext uri="{FF2B5EF4-FFF2-40B4-BE49-F238E27FC236}">
                <a16:creationId xmlns:a16="http://schemas.microsoft.com/office/drawing/2014/main" id="{00B24882-A279-4313-9446-DC9B545C5CA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67818" y="737851"/>
            <a:ext cx="4399200" cy="4399200"/>
          </a:xfrm>
          <a:prstGeom prst="rect">
            <a:avLst/>
          </a:prstGeom>
        </p:spPr>
      </p:pic>
    </p:spTree>
    <p:extLst>
      <p:ext uri="{BB962C8B-B14F-4D97-AF65-F5344CB8AC3E}">
        <p14:creationId xmlns:p14="http://schemas.microsoft.com/office/powerpoint/2010/main" val="42806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15</a:t>
            </a:fld>
            <a:endParaRPr/>
          </a:p>
        </p:txBody>
      </p:sp>
      <p:sp>
        <p:nvSpPr>
          <p:cNvPr id="1020" name="Client Name  Presentation Title  -  1. Chapter Name"/>
          <p:cNvSpPr txBox="1">
            <a:spLocks noGrp="1"/>
          </p:cNvSpPr>
          <p:nvPr>
            <p:ph type="body" sz="quarter" idx="13"/>
          </p:nvPr>
        </p:nvSpPr>
        <p:spPr>
          <a:xfrm>
            <a:off x="1703286" y="210051"/>
            <a:ext cx="257762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3</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levels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2524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process of testing individual software modules as a group.</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Takes as input modules that have been unit tested.</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Integration tests</a:t>
            </a:r>
            <a:endParaRPr dirty="0"/>
          </a:p>
        </p:txBody>
      </p:sp>
      <p:pic>
        <p:nvPicPr>
          <p:cNvPr id="2" name="Graphic 1">
            <a:extLst>
              <a:ext uri="{FF2B5EF4-FFF2-40B4-BE49-F238E27FC236}">
                <a16:creationId xmlns:a16="http://schemas.microsoft.com/office/drawing/2014/main" id="{7617949A-5132-4A46-9883-671B9A80C6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53100" y="405296"/>
            <a:ext cx="4399200" cy="4399200"/>
          </a:xfrm>
          <a:prstGeom prst="rect">
            <a:avLst/>
          </a:prstGeom>
        </p:spPr>
      </p:pic>
    </p:spTree>
    <p:extLst>
      <p:ext uri="{BB962C8B-B14F-4D97-AF65-F5344CB8AC3E}">
        <p14:creationId xmlns:p14="http://schemas.microsoft.com/office/powerpoint/2010/main" val="399082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16</a:t>
            </a:fld>
            <a:endParaRPr/>
          </a:p>
        </p:txBody>
      </p:sp>
      <p:sp>
        <p:nvSpPr>
          <p:cNvPr id="1020" name="Client Name  Presentation Title  -  1. Chapter Name"/>
          <p:cNvSpPr txBox="1">
            <a:spLocks noGrp="1"/>
          </p:cNvSpPr>
          <p:nvPr>
            <p:ph type="body" sz="quarter" idx="13"/>
          </p:nvPr>
        </p:nvSpPr>
        <p:spPr>
          <a:xfrm>
            <a:off x="1703286" y="210051"/>
            <a:ext cx="257762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3</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levels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3232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process of testing the usability and behaviour of an interraction component.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Takes as input a component in an independent and controllable state (i.e. a radio button).</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Component-based testing</a:t>
            </a:r>
            <a:endParaRPr dirty="0"/>
          </a:p>
        </p:txBody>
      </p:sp>
      <p:pic>
        <p:nvPicPr>
          <p:cNvPr id="2" name="Graphic 1">
            <a:extLst>
              <a:ext uri="{FF2B5EF4-FFF2-40B4-BE49-F238E27FC236}">
                <a16:creationId xmlns:a16="http://schemas.microsoft.com/office/drawing/2014/main" id="{3C0205A6-0C14-4935-9F09-F5431EEC42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92448" y="597386"/>
            <a:ext cx="4399200" cy="4399200"/>
          </a:xfrm>
          <a:prstGeom prst="rect">
            <a:avLst/>
          </a:prstGeom>
        </p:spPr>
      </p:pic>
    </p:spTree>
    <p:extLst>
      <p:ext uri="{BB962C8B-B14F-4D97-AF65-F5344CB8AC3E}">
        <p14:creationId xmlns:p14="http://schemas.microsoft.com/office/powerpoint/2010/main" val="170405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ro-RO" dirty="0"/>
              <a:t>4</a:t>
            </a:r>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ro-RO" dirty="0"/>
              <a:t>Unit tests</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5618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18</a:t>
            </a:fld>
            <a:endParaRPr/>
          </a:p>
        </p:txBody>
      </p:sp>
      <p:sp>
        <p:nvSpPr>
          <p:cNvPr id="1020" name="Client Name  Presentation Title  -  1. Chapter Name"/>
          <p:cNvSpPr txBox="1">
            <a:spLocks noGrp="1"/>
          </p:cNvSpPr>
          <p:nvPr>
            <p:ph type="body" sz="quarter" idx="13"/>
          </p:nvPr>
        </p:nvSpPr>
        <p:spPr>
          <a:xfrm>
            <a:off x="1703286" y="210051"/>
            <a:ext cx="215603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4</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Unit tests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4904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 unit test is code written by a developer to test </a:t>
            </a:r>
            <a:r>
              <a:rPr lang="ro-RO" b="0" dirty="0">
                <a:solidFill>
                  <a:srgbClr val="DE411B"/>
                </a:solidFill>
                <a:latin typeface="Arial" panose="020B0604020202020204" pitchFamily="34" charset="0"/>
                <a:cs typeface="Arial" panose="020B0604020202020204" pitchFamily="34" charset="0"/>
              </a:rPr>
              <a:t>a single pice of functionality</a:t>
            </a:r>
            <a:r>
              <a:rPr lang="ro-RO" b="0" dirty="0">
                <a:latin typeface="Arial" panose="020B0604020202020204" pitchFamily="34" charset="0"/>
                <a:cs typeface="Arial" panose="020B0604020202020204" pitchFamily="34" charset="0"/>
              </a:rPr>
              <a: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The pice of functionality must be as small as possible.</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One unit may have multiple test units according to its input, usage and output.</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Unit tests</a:t>
            </a:r>
            <a:endParaRPr dirty="0"/>
          </a:p>
        </p:txBody>
      </p:sp>
    </p:spTree>
    <p:extLst>
      <p:ext uri="{BB962C8B-B14F-4D97-AF65-F5344CB8AC3E}">
        <p14:creationId xmlns:p14="http://schemas.microsoft.com/office/powerpoint/2010/main" val="213707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19</a:t>
            </a:fld>
            <a:endParaRPr/>
          </a:p>
        </p:txBody>
      </p:sp>
      <p:sp>
        <p:nvSpPr>
          <p:cNvPr id="781" name="Client Name  Presentation Title  -  1. Chapter Name"/>
          <p:cNvSpPr txBox="1">
            <a:spLocks noGrp="1"/>
          </p:cNvSpPr>
          <p:nvPr>
            <p:ph type="body" sz="quarter" idx="13"/>
          </p:nvPr>
        </p:nvSpPr>
        <p:spPr>
          <a:xfrm>
            <a:off x="1703286" y="210051"/>
            <a:ext cx="215603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4</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Unit tests</a:t>
            </a:r>
            <a:endParaRPr lang="en-US" b="1" dirty="0">
              <a:solidFill>
                <a:srgbClr val="DE411B"/>
              </a:solidFill>
              <a:latin typeface="+mn-lt"/>
              <a:ea typeface="+mn-ea"/>
              <a:cs typeface="+mn-cs"/>
              <a:sym typeface="Helvetica"/>
            </a:endParaRPr>
          </a:p>
        </p:txBody>
      </p:sp>
      <p:sp>
        <p:nvSpPr>
          <p:cNvPr id="784" name="Title Goes Here"/>
          <p:cNvSpPr txBox="1"/>
          <p:nvPr/>
        </p:nvSpPr>
        <p:spPr>
          <a:xfrm>
            <a:off x="1718042" y="1412933"/>
            <a:ext cx="13740755"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ro-RO" sz="7000" dirty="0"/>
              <a:t>How should unit testing be done?</a:t>
            </a:r>
            <a:endParaRPr sz="7000" dirty="0"/>
          </a:p>
        </p:txBody>
      </p:sp>
      <p:pic>
        <p:nvPicPr>
          <p:cNvPr id="3" name="Picture 2" descr="A screenshot of a cell phone&#10;&#10;Description automatically generated">
            <a:extLst>
              <a:ext uri="{FF2B5EF4-FFF2-40B4-BE49-F238E27FC236}">
                <a16:creationId xmlns:a16="http://schemas.microsoft.com/office/drawing/2014/main" id="{EB9B0DCD-C243-41FF-BCDB-2C2158E84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719" y="3139210"/>
            <a:ext cx="19524173" cy="9762087"/>
          </a:xfrm>
          <a:prstGeom prst="rect">
            <a:avLst/>
          </a:prstGeom>
        </p:spPr>
      </p:pic>
    </p:spTree>
    <p:extLst>
      <p:ext uri="{BB962C8B-B14F-4D97-AF65-F5344CB8AC3E}">
        <p14:creationId xmlns:p14="http://schemas.microsoft.com/office/powerpoint/2010/main" val="1976835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a:t>
            </a:fld>
            <a:endParaRPr/>
          </a:p>
        </p:txBody>
      </p:sp>
      <p:sp>
        <p:nvSpPr>
          <p:cNvPr id="429"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70000"/>
              </a:lnSpc>
              <a:defRPr sz="7000" cap="none" spc="-209">
                <a:solidFill>
                  <a:srgbClr val="000000"/>
                </a:solidFill>
              </a:defRPr>
            </a:lvl1pPr>
          </a:lstStyle>
          <a:p>
            <a:r>
              <a:t>Agenda</a:t>
            </a:r>
          </a:p>
        </p:txBody>
      </p:sp>
      <p:sp>
        <p:nvSpPr>
          <p:cNvPr id="430" name="Insert Chapter 1 name…"/>
          <p:cNvSpPr txBox="1"/>
          <p:nvPr/>
        </p:nvSpPr>
        <p:spPr>
          <a:xfrm>
            <a:off x="3056861" y="6669058"/>
            <a:ext cx="10487249" cy="3877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solidFill>
                  <a:srgbClr val="000000"/>
                </a:solidFill>
              </a:defRPr>
            </a:pPr>
            <a:r>
              <a:rPr lang="ro-RO" sz="3200" dirty="0"/>
              <a:t>Introduction to testing</a:t>
            </a:r>
          </a:p>
          <a:p>
            <a:pPr marL="555625" indent="-555625">
              <a:lnSpc>
                <a:spcPct val="130000"/>
              </a:lnSpc>
              <a:buClr>
                <a:srgbClr val="DE411B"/>
              </a:buClr>
              <a:buSzPct val="100000"/>
              <a:buAutoNum type="arabicPeriod"/>
              <a:defRPr spc="198">
                <a:solidFill>
                  <a:srgbClr val="000000"/>
                </a:solidFill>
              </a:defRPr>
            </a:pPr>
            <a:r>
              <a:rPr lang="ro-RO" sz="3200" dirty="0"/>
              <a:t>Testing types</a:t>
            </a:r>
            <a:endParaRPr sz="3200" dirty="0"/>
          </a:p>
          <a:p>
            <a:pPr marL="555625" indent="-555625">
              <a:lnSpc>
                <a:spcPct val="130000"/>
              </a:lnSpc>
              <a:buClr>
                <a:srgbClr val="DE411B"/>
              </a:buClr>
              <a:buSzPct val="100000"/>
              <a:buAutoNum type="arabicPeriod"/>
              <a:defRPr spc="198">
                <a:solidFill>
                  <a:srgbClr val="000000"/>
                </a:solidFill>
              </a:defRPr>
            </a:pPr>
            <a:r>
              <a:rPr lang="ro-RO" sz="3200" dirty="0"/>
              <a:t>Testing levels</a:t>
            </a:r>
            <a:endParaRPr sz="3200" dirty="0"/>
          </a:p>
          <a:p>
            <a:pPr marL="555625" indent="-555625">
              <a:lnSpc>
                <a:spcPct val="130000"/>
              </a:lnSpc>
              <a:buClr>
                <a:srgbClr val="DE411B"/>
              </a:buClr>
              <a:buSzPct val="100000"/>
              <a:buAutoNum type="arabicPeriod"/>
              <a:defRPr spc="198">
                <a:solidFill>
                  <a:srgbClr val="000000"/>
                </a:solidFill>
              </a:defRPr>
            </a:pPr>
            <a:r>
              <a:rPr lang="ro-RO" sz="3200" dirty="0"/>
              <a:t>Unit tests</a:t>
            </a:r>
            <a:endParaRPr sz="3200" dirty="0"/>
          </a:p>
          <a:p>
            <a:pPr marL="555625" indent="-555625">
              <a:lnSpc>
                <a:spcPct val="130000"/>
              </a:lnSpc>
              <a:buClr>
                <a:srgbClr val="DE411B"/>
              </a:buClr>
              <a:buSzPct val="100000"/>
              <a:buAutoNum type="arabicPeriod"/>
              <a:defRPr spc="198">
                <a:solidFill>
                  <a:srgbClr val="000000"/>
                </a:solidFill>
              </a:defRPr>
            </a:pPr>
            <a:r>
              <a:rPr lang="ro-RO" sz="3200" dirty="0"/>
              <a:t>Nunit</a:t>
            </a:r>
            <a:endParaRPr sz="3200" dirty="0"/>
          </a:p>
          <a:p>
            <a:pPr marL="555625" indent="-555625">
              <a:lnSpc>
                <a:spcPct val="130000"/>
              </a:lnSpc>
              <a:buClr>
                <a:srgbClr val="DE411B"/>
              </a:buClr>
              <a:buSzPct val="100000"/>
              <a:buAutoNum type="arabicPeriod"/>
              <a:defRPr spc="198">
                <a:solidFill>
                  <a:srgbClr val="000000"/>
                </a:solidFill>
              </a:defRPr>
            </a:pPr>
            <a:r>
              <a:rPr lang="ro-RO" sz="3200" dirty="0"/>
              <a:t>Examples</a:t>
            </a:r>
            <a:endParaRPr sz="3200" dirty="0"/>
          </a:p>
        </p:txBody>
      </p:sp>
      <p:pic>
        <p:nvPicPr>
          <p:cNvPr id="431"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pic>
        <p:nvPicPr>
          <p:cNvPr id="3" name="Graphic 2">
            <a:extLst>
              <a:ext uri="{FF2B5EF4-FFF2-40B4-BE49-F238E27FC236}">
                <a16:creationId xmlns:a16="http://schemas.microsoft.com/office/drawing/2014/main" id="{401D7FF2-4C4B-440F-9658-F0038B51DA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04793" y="4214467"/>
            <a:ext cx="4399200" cy="4399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20</a:t>
            </a:fld>
            <a:endParaRPr/>
          </a:p>
        </p:txBody>
      </p:sp>
      <p:sp>
        <p:nvSpPr>
          <p:cNvPr id="1020" name="Client Name  Presentation Title  -  1. Chapter Name"/>
          <p:cNvSpPr txBox="1">
            <a:spLocks noGrp="1"/>
          </p:cNvSpPr>
          <p:nvPr>
            <p:ph type="body" sz="quarter" idx="13"/>
          </p:nvPr>
        </p:nvSpPr>
        <p:spPr>
          <a:xfrm>
            <a:off x="1703286" y="210051"/>
            <a:ext cx="215603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4</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Unit tests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03286" y="2937451"/>
            <a:ext cx="13301338" cy="9982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Automated and repetable.</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Easy to implement.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Relevant tomorrow.</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Able to run for every team member at the push of a button.</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Run quickly.</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Consistent in the returned results.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In full control of the unit under test.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Fully isolated.</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Like a map to the dev in case of failure to help pinpoint the problem.</a:t>
            </a: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How unit tests must be</a:t>
            </a:r>
            <a:endParaRPr dirty="0"/>
          </a:p>
        </p:txBody>
      </p:sp>
    </p:spTree>
    <p:extLst>
      <p:ext uri="{BB962C8B-B14F-4D97-AF65-F5344CB8AC3E}">
        <p14:creationId xmlns:p14="http://schemas.microsoft.com/office/powerpoint/2010/main" val="3371912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21</a:t>
            </a:fld>
            <a:endParaRPr/>
          </a:p>
        </p:txBody>
      </p:sp>
      <p:sp>
        <p:nvSpPr>
          <p:cNvPr id="1010" name="Client Name  Presentation Title  -  1. Chapter Name"/>
          <p:cNvSpPr txBox="1">
            <a:spLocks noGrp="1"/>
          </p:cNvSpPr>
          <p:nvPr>
            <p:ph type="body" sz="quarter" idx="13"/>
          </p:nvPr>
        </p:nvSpPr>
        <p:spPr>
          <a:xfrm>
            <a:off x="1703286" y="210051"/>
            <a:ext cx="215603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4</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Unit tests</a:t>
            </a:r>
            <a:endParaRPr lang="en-US" b="1" dirty="0">
              <a:solidFill>
                <a:srgbClr val="DE411B"/>
              </a:solidFill>
              <a:latin typeface="+mn-lt"/>
              <a:ea typeface="+mn-ea"/>
              <a:cs typeface="+mn-cs"/>
              <a:sym typeface="Helvetica"/>
            </a:endParaRPr>
          </a:p>
        </p:txBody>
      </p:sp>
      <p:sp>
        <p:nvSpPr>
          <p:cNvPr id="1012" name="Title Goes Here"/>
          <p:cNvSpPr txBox="1"/>
          <p:nvPr/>
        </p:nvSpPr>
        <p:spPr>
          <a:xfrm>
            <a:off x="5321622" y="2978206"/>
            <a:ext cx="13740755" cy="238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110000"/>
              </a:lnSpc>
              <a:defRPr sz="7000" cap="none" spc="-209">
                <a:solidFill>
                  <a:srgbClr val="000000"/>
                </a:solidFill>
              </a:defRPr>
            </a:lvl1pPr>
          </a:lstStyle>
          <a:p>
            <a:r>
              <a:rPr lang="en-US" dirty="0"/>
              <a:t>General approach towards doing unit testing</a:t>
            </a:r>
          </a:p>
        </p:txBody>
      </p:sp>
      <p:pic>
        <p:nvPicPr>
          <p:cNvPr id="2" name="Graphic 1">
            <a:extLst>
              <a:ext uri="{FF2B5EF4-FFF2-40B4-BE49-F238E27FC236}">
                <a16:creationId xmlns:a16="http://schemas.microsoft.com/office/drawing/2014/main" id="{0697E086-75C6-42C9-AF44-EC24488CB6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748" y="6858000"/>
            <a:ext cx="4399200" cy="4399200"/>
          </a:xfrm>
          <a:prstGeom prst="rect">
            <a:avLst/>
          </a:prstGeom>
        </p:spPr>
      </p:pic>
      <p:pic>
        <p:nvPicPr>
          <p:cNvPr id="3" name="Graphic 2">
            <a:extLst>
              <a:ext uri="{FF2B5EF4-FFF2-40B4-BE49-F238E27FC236}">
                <a16:creationId xmlns:a16="http://schemas.microsoft.com/office/drawing/2014/main" id="{EC44CD5E-2A77-4416-A2A1-9249561C3B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3142" y="6871307"/>
            <a:ext cx="4399200" cy="4399200"/>
          </a:xfrm>
          <a:prstGeom prst="rect">
            <a:avLst/>
          </a:prstGeom>
        </p:spPr>
      </p:pic>
      <p:pic>
        <p:nvPicPr>
          <p:cNvPr id="4" name="Graphic 3">
            <a:extLst>
              <a:ext uri="{FF2B5EF4-FFF2-40B4-BE49-F238E27FC236}">
                <a16:creationId xmlns:a16="http://schemas.microsoft.com/office/drawing/2014/main" id="{2596C6A9-A81D-42FF-B841-7026B73AFFB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525902" y="6871307"/>
            <a:ext cx="4399200" cy="4399200"/>
          </a:xfrm>
          <a:prstGeom prst="rect">
            <a:avLst/>
          </a:prstGeom>
        </p:spPr>
      </p:pic>
    </p:spTree>
    <p:extLst>
      <p:ext uri="{BB962C8B-B14F-4D97-AF65-F5344CB8AC3E}">
        <p14:creationId xmlns:p14="http://schemas.microsoft.com/office/powerpoint/2010/main" val="41764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ro-RO" dirty="0"/>
              <a:t>5</a:t>
            </a:r>
            <a:endParaRPr dirty="0"/>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ro-RO" dirty="0"/>
              <a:t>NUnit</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804948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23</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03286" y="2937451"/>
            <a:ext cx="13301338" cy="85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Unit-testing framework for .NET applications.</a:t>
            </a: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NUnit</a:t>
            </a:r>
            <a:endParaRPr dirty="0"/>
          </a:p>
        </p:txBody>
      </p:sp>
      <p:pic>
        <p:nvPicPr>
          <p:cNvPr id="6146" name="Picture 2">
            <a:extLst>
              <a:ext uri="{FF2B5EF4-FFF2-40B4-BE49-F238E27FC236}">
                <a16:creationId xmlns:a16="http://schemas.microsoft.com/office/drawing/2014/main" id="{A7E94C9B-7EA6-443D-B8C0-24E09A7B1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121" y="5901977"/>
            <a:ext cx="10395757" cy="533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782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24</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Initial setup</a:t>
            </a:r>
            <a:endParaRPr dirty="0"/>
          </a:p>
        </p:txBody>
      </p:sp>
      <p:pic>
        <p:nvPicPr>
          <p:cNvPr id="2" name="Picture 1">
            <a:extLst>
              <a:ext uri="{FF2B5EF4-FFF2-40B4-BE49-F238E27FC236}">
                <a16:creationId xmlns:a16="http://schemas.microsoft.com/office/drawing/2014/main" id="{1D48C575-9948-4A81-9B8F-AF399A3E0B7D}"/>
              </a:ext>
            </a:extLst>
          </p:cNvPr>
          <p:cNvPicPr>
            <a:picLocks noChangeAspect="1"/>
          </p:cNvPicPr>
          <p:nvPr/>
        </p:nvPicPr>
        <p:blipFill>
          <a:blip r:embed="rId2"/>
          <a:stretch>
            <a:fillRect/>
          </a:stretch>
        </p:blipFill>
        <p:spPr>
          <a:xfrm>
            <a:off x="1703286" y="3419347"/>
            <a:ext cx="18339477" cy="6877305"/>
          </a:xfrm>
          <a:prstGeom prst="rect">
            <a:avLst/>
          </a:prstGeom>
        </p:spPr>
      </p:pic>
    </p:spTree>
    <p:extLst>
      <p:ext uri="{BB962C8B-B14F-4D97-AF65-F5344CB8AC3E}">
        <p14:creationId xmlns:p14="http://schemas.microsoft.com/office/powerpoint/2010/main" val="406939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25</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My first test class</a:t>
            </a:r>
            <a:endParaRPr dirty="0"/>
          </a:p>
        </p:txBody>
      </p:sp>
      <p:sp>
        <p:nvSpPr>
          <p:cNvPr id="16" name="TextBox 15">
            <a:extLst>
              <a:ext uri="{FF2B5EF4-FFF2-40B4-BE49-F238E27FC236}">
                <a16:creationId xmlns:a16="http://schemas.microsoft.com/office/drawing/2014/main" id="{988BADDF-D326-458E-99B0-FC79CF9F106D}"/>
              </a:ext>
            </a:extLst>
          </p:cNvPr>
          <p:cNvSpPr txBox="1"/>
          <p:nvPr/>
        </p:nvSpPr>
        <p:spPr>
          <a:xfrm>
            <a:off x="1718042" y="3302038"/>
            <a:ext cx="7013942" cy="7460504"/>
          </a:xfrm>
          <a:prstGeom prst="rect">
            <a:avLst/>
          </a:prstGeom>
          <a:solidFill>
            <a:schemeClr val="bg1">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ro-RO" sz="2800" b="0" cap="none" dirty="0">
                <a:solidFill>
                  <a:srgbClr val="D4D4D4"/>
                </a:solidFill>
                <a:latin typeface="Consolas" panose="020B0609020204030204" pitchFamily="49" charset="0"/>
              </a:rPr>
              <a:t>[</a:t>
            </a:r>
            <a:r>
              <a:rPr lang="ro-RO" sz="2800" b="0" cap="none" dirty="0">
                <a:solidFill>
                  <a:srgbClr val="4EC9B0"/>
                </a:solidFill>
                <a:latin typeface="Consolas" panose="020B0609020204030204" pitchFamily="49" charset="0"/>
              </a:rPr>
              <a:t>S</a:t>
            </a:r>
            <a:r>
              <a:rPr lang="en-US" sz="2800" b="0" cap="none" dirty="0">
                <a:solidFill>
                  <a:srgbClr val="4EC9B0"/>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S</a:t>
            </a:r>
            <a:r>
              <a:rPr lang="en-US" sz="2800" b="0" cap="none" dirty="0">
                <a:solidFill>
                  <a:srgbClr val="DCDCAA"/>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ear</a:t>
            </a:r>
            <a:r>
              <a:rPr lang="ro-RO" sz="2800" b="0" cap="none" dirty="0">
                <a:solidFill>
                  <a:srgbClr val="4EC9B0"/>
                </a:solidFill>
                <a:effectLst/>
                <a:latin typeface="Consolas" panose="020B0609020204030204" pitchFamily="49" charset="0"/>
              </a:rPr>
              <a:t>D</a:t>
            </a:r>
            <a:r>
              <a:rPr lang="en-US" sz="2800" b="0" cap="none" dirty="0">
                <a:solidFill>
                  <a:srgbClr val="4EC9B0"/>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ear</a:t>
            </a:r>
            <a:r>
              <a:rPr lang="ro-RO" sz="2800" b="0" cap="none" dirty="0">
                <a:solidFill>
                  <a:srgbClr val="DCDCAA"/>
                </a:solidFill>
                <a:effectLst/>
                <a:latin typeface="Consolas" panose="020B0609020204030204" pitchFamily="49" charset="0"/>
              </a:rPr>
              <a:t>D</a:t>
            </a:r>
            <a:r>
              <a:rPr lang="en-US" sz="2800" b="0" cap="none" dirty="0">
                <a:solidFill>
                  <a:srgbClr val="DCDCAA"/>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63351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26</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937750" y="6077979"/>
            <a:ext cx="13301338" cy="156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M</a:t>
            </a:r>
            <a:r>
              <a:rPr lang="en-US" b="0" i="0" dirty="0">
                <a:solidFill>
                  <a:srgbClr val="333333"/>
                </a:solidFill>
                <a:effectLst/>
                <a:latin typeface="Helvetica Neue"/>
              </a:rPr>
              <a:t>arks a class that contains tests and, optionally, setup or teardown methods.</a:t>
            </a:r>
            <a:endParaRPr lang="ro-RO" b="0" i="0" dirty="0">
              <a:solidFill>
                <a:srgbClr val="333333"/>
              </a:solidFill>
              <a:effectLst/>
              <a:latin typeface="Helvetica Neue"/>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Attributes: [TestFixture]</a:t>
            </a:r>
            <a:endParaRPr dirty="0"/>
          </a:p>
        </p:txBody>
      </p:sp>
      <p:sp>
        <p:nvSpPr>
          <p:cNvPr id="2" name="TextBox 1">
            <a:extLst>
              <a:ext uri="{FF2B5EF4-FFF2-40B4-BE49-F238E27FC236}">
                <a16:creationId xmlns:a16="http://schemas.microsoft.com/office/drawing/2014/main" id="{23DB253B-7D3B-42D9-AF28-5D79E5133C40}"/>
              </a:ext>
            </a:extLst>
          </p:cNvPr>
          <p:cNvSpPr txBox="1"/>
          <p:nvPr/>
        </p:nvSpPr>
        <p:spPr>
          <a:xfrm>
            <a:off x="16481792" y="3127748"/>
            <a:ext cx="7013942" cy="7460504"/>
          </a:xfrm>
          <a:prstGeom prst="rect">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ro-RO" sz="2800" b="0" cap="none" dirty="0">
                <a:solidFill>
                  <a:srgbClr val="D4D4D4"/>
                </a:solidFill>
                <a:latin typeface="Consolas" panose="020B0609020204030204" pitchFamily="49" charset="0"/>
              </a:rPr>
              <a:t>[</a:t>
            </a:r>
            <a:r>
              <a:rPr lang="ro-RO" sz="2800" b="0" cap="none" dirty="0">
                <a:solidFill>
                  <a:srgbClr val="4EC9B0"/>
                </a:solidFill>
                <a:latin typeface="Consolas" panose="020B0609020204030204" pitchFamily="49" charset="0"/>
              </a:rPr>
              <a:t>S</a:t>
            </a:r>
            <a:r>
              <a:rPr lang="en-US" sz="2800" b="0" cap="none" dirty="0">
                <a:solidFill>
                  <a:srgbClr val="4EC9B0"/>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S</a:t>
            </a:r>
            <a:r>
              <a:rPr lang="en-US" sz="2800" b="0" cap="none" dirty="0">
                <a:solidFill>
                  <a:srgbClr val="DCDCAA"/>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ear</a:t>
            </a:r>
            <a:r>
              <a:rPr lang="ro-RO" sz="2800" b="0" cap="none" dirty="0">
                <a:solidFill>
                  <a:srgbClr val="4EC9B0"/>
                </a:solidFill>
                <a:effectLst/>
                <a:latin typeface="Consolas" panose="020B0609020204030204" pitchFamily="49" charset="0"/>
              </a:rPr>
              <a:t>D</a:t>
            </a:r>
            <a:r>
              <a:rPr lang="en-US" sz="2800" b="0" cap="none" dirty="0">
                <a:solidFill>
                  <a:srgbClr val="4EC9B0"/>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ear</a:t>
            </a:r>
            <a:r>
              <a:rPr lang="ro-RO" sz="2800" b="0" cap="none" dirty="0">
                <a:solidFill>
                  <a:srgbClr val="DCDCAA"/>
                </a:solidFill>
                <a:effectLst/>
                <a:latin typeface="Consolas" panose="020B0609020204030204" pitchFamily="49" charset="0"/>
              </a:rPr>
              <a:t>D</a:t>
            </a:r>
            <a:r>
              <a:rPr lang="en-US" sz="2800" b="0" cap="none" dirty="0">
                <a:solidFill>
                  <a:srgbClr val="DCDCAA"/>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04653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27</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937750" y="6077979"/>
            <a:ext cx="13301338" cy="2524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P</a:t>
            </a:r>
            <a:r>
              <a:rPr lang="en-US" b="0" i="0" dirty="0" err="1">
                <a:solidFill>
                  <a:srgbClr val="333333"/>
                </a:solidFill>
                <a:effectLst/>
                <a:latin typeface="Helvetica Neue"/>
              </a:rPr>
              <a:t>rovide</a:t>
            </a:r>
            <a:r>
              <a:rPr lang="ro-RO" b="0" i="0" dirty="0">
                <a:solidFill>
                  <a:srgbClr val="333333"/>
                </a:solidFill>
                <a:effectLst/>
                <a:latin typeface="Helvetica Neue"/>
              </a:rPr>
              <a:t>s</a:t>
            </a:r>
            <a:r>
              <a:rPr lang="en-US" b="0" i="0" dirty="0">
                <a:solidFill>
                  <a:srgbClr val="333333"/>
                </a:solidFill>
                <a:effectLst/>
                <a:latin typeface="Helvetica Neue"/>
              </a:rPr>
              <a:t> a common set of functions that are performed just before each test method is called. </a:t>
            </a:r>
            <a:endParaRPr lang="ro-RO" b="0" i="0" dirty="0">
              <a:solidFill>
                <a:srgbClr val="333333"/>
              </a:solidFill>
              <a:effectLst/>
              <a:latin typeface="Helvetica Neue"/>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b="0" i="0" dirty="0">
                <a:solidFill>
                  <a:srgbClr val="333333"/>
                </a:solidFill>
                <a:effectLst/>
                <a:latin typeface="Helvetica Neue"/>
              </a:rPr>
              <a:t>A </a:t>
            </a:r>
            <a:r>
              <a:rPr lang="en-US" b="0" i="0" dirty="0" err="1">
                <a:solidFill>
                  <a:srgbClr val="333333"/>
                </a:solidFill>
                <a:effectLst/>
                <a:latin typeface="Helvetica Neue"/>
              </a:rPr>
              <a:t>TestFixture</a:t>
            </a:r>
            <a:r>
              <a:rPr lang="en-US" b="0" i="0" dirty="0">
                <a:solidFill>
                  <a:srgbClr val="333333"/>
                </a:solidFill>
                <a:effectLst/>
                <a:latin typeface="Helvetica Neue"/>
              </a:rPr>
              <a:t> can have only one </a:t>
            </a:r>
            <a:r>
              <a:rPr lang="en-US" b="0" i="0" dirty="0" err="1">
                <a:solidFill>
                  <a:srgbClr val="333333"/>
                </a:solidFill>
                <a:effectLst/>
                <a:latin typeface="Helvetica Neue"/>
              </a:rPr>
              <a:t>SetUp</a:t>
            </a:r>
            <a:r>
              <a:rPr lang="en-US" b="0" i="0" dirty="0">
                <a:solidFill>
                  <a:srgbClr val="333333"/>
                </a:solidFill>
                <a:effectLst/>
                <a:latin typeface="Helvetica Neue"/>
              </a:rPr>
              <a:t> method.</a:t>
            </a:r>
            <a:endParaRPr lang="ro-RO" b="0" i="0" dirty="0">
              <a:solidFill>
                <a:srgbClr val="333333"/>
              </a:solidFill>
              <a:effectLst/>
              <a:latin typeface="Helvetica Neue"/>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Attributes: [Setup]</a:t>
            </a:r>
            <a:endParaRPr dirty="0"/>
          </a:p>
        </p:txBody>
      </p:sp>
      <p:sp>
        <p:nvSpPr>
          <p:cNvPr id="2" name="TextBox 1">
            <a:extLst>
              <a:ext uri="{FF2B5EF4-FFF2-40B4-BE49-F238E27FC236}">
                <a16:creationId xmlns:a16="http://schemas.microsoft.com/office/drawing/2014/main" id="{23DB253B-7D3B-42D9-AF28-5D79E5133C40}"/>
              </a:ext>
            </a:extLst>
          </p:cNvPr>
          <p:cNvSpPr txBox="1"/>
          <p:nvPr/>
        </p:nvSpPr>
        <p:spPr>
          <a:xfrm>
            <a:off x="16481792" y="3127748"/>
            <a:ext cx="7013942" cy="7460504"/>
          </a:xfrm>
          <a:prstGeom prst="rect">
            <a:avLst/>
          </a:prstGeom>
          <a:solidFill>
            <a:schemeClr val="bg1">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ro-RO" sz="2800" b="0" cap="none" dirty="0">
                <a:solidFill>
                  <a:srgbClr val="D4D4D4"/>
                </a:solidFill>
                <a:latin typeface="Consolas" panose="020B0609020204030204" pitchFamily="49" charset="0"/>
              </a:rPr>
              <a:t>[</a:t>
            </a:r>
            <a:r>
              <a:rPr lang="ro-RO" sz="2800" b="0" cap="none" dirty="0">
                <a:solidFill>
                  <a:srgbClr val="4EC9B0"/>
                </a:solidFill>
                <a:latin typeface="Consolas" panose="020B0609020204030204" pitchFamily="49" charset="0"/>
              </a:rPr>
              <a:t>S</a:t>
            </a:r>
            <a:r>
              <a:rPr lang="en-US" sz="2800" b="0" cap="none" dirty="0">
                <a:solidFill>
                  <a:srgbClr val="4EC9B0"/>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S</a:t>
            </a:r>
            <a:r>
              <a:rPr lang="en-US" sz="2800" b="0" cap="none" dirty="0">
                <a:solidFill>
                  <a:srgbClr val="DCDCAA"/>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ear</a:t>
            </a:r>
            <a:r>
              <a:rPr lang="ro-RO" sz="2800" b="0" cap="none" dirty="0">
                <a:solidFill>
                  <a:srgbClr val="4EC9B0"/>
                </a:solidFill>
                <a:effectLst/>
                <a:latin typeface="Consolas" panose="020B0609020204030204" pitchFamily="49" charset="0"/>
              </a:rPr>
              <a:t>D</a:t>
            </a:r>
            <a:r>
              <a:rPr lang="en-US" sz="2800" b="0" cap="none" dirty="0">
                <a:solidFill>
                  <a:srgbClr val="4EC9B0"/>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ear</a:t>
            </a:r>
            <a:r>
              <a:rPr lang="ro-RO" sz="2800" b="0" cap="none" dirty="0">
                <a:solidFill>
                  <a:srgbClr val="DCDCAA"/>
                </a:solidFill>
                <a:effectLst/>
                <a:latin typeface="Consolas" panose="020B0609020204030204" pitchFamily="49" charset="0"/>
              </a:rPr>
              <a:t>D</a:t>
            </a:r>
            <a:r>
              <a:rPr lang="en-US" sz="2800" b="0" cap="none" dirty="0">
                <a:solidFill>
                  <a:srgbClr val="DCDCAA"/>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08388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28</a:t>
            </a:fld>
            <a:endParaRPr/>
          </a:p>
        </p:txBody>
      </p:sp>
      <p:sp>
        <p:nvSpPr>
          <p:cNvPr id="102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1022" name="World renowned engineering skills with a focus on stem education…"/>
          <p:cNvSpPr txBox="1"/>
          <p:nvPr/>
        </p:nvSpPr>
        <p:spPr>
          <a:xfrm>
            <a:off x="1937750" y="6077979"/>
            <a:ext cx="13301338" cy="4904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b="0" i="0" dirty="0">
                <a:solidFill>
                  <a:srgbClr val="333333"/>
                </a:solidFill>
                <a:effectLst/>
                <a:latin typeface="Helvetica Neue"/>
              </a:rPr>
              <a:t>The T</a:t>
            </a:r>
            <a:r>
              <a:rPr lang="ro-RO" b="0" i="0" dirty="0">
                <a:solidFill>
                  <a:srgbClr val="333333"/>
                </a:solidFill>
                <a:effectLst/>
                <a:latin typeface="Helvetica Neue"/>
              </a:rPr>
              <a:t>earDown</a:t>
            </a:r>
            <a:r>
              <a:rPr lang="en-US" b="0" i="0" dirty="0">
                <a:solidFill>
                  <a:srgbClr val="333333"/>
                </a:solidFill>
                <a:effectLst/>
                <a:latin typeface="Helvetica Neue"/>
              </a:rPr>
              <a:t> attribute is used inside a </a:t>
            </a:r>
            <a:r>
              <a:rPr lang="en-US" b="0" i="0" dirty="0" err="1">
                <a:solidFill>
                  <a:srgbClr val="333333"/>
                </a:solidFill>
                <a:effectLst/>
                <a:latin typeface="Helvetica Neue"/>
              </a:rPr>
              <a:t>TestFixture</a:t>
            </a:r>
            <a:r>
              <a:rPr lang="en-US" b="0" i="0" dirty="0">
                <a:solidFill>
                  <a:srgbClr val="333333"/>
                </a:solidFill>
                <a:effectLst/>
                <a:latin typeface="Helvetica Neue"/>
              </a:rPr>
              <a:t> to provide a common set of functions that are performed after each test method is run.</a:t>
            </a:r>
            <a:endParaRPr lang="ro-RO" b="0" i="0" dirty="0">
              <a:solidFill>
                <a:srgbClr val="333333"/>
              </a:solidFill>
              <a:effectLst/>
              <a:latin typeface="Helvetica Neue"/>
            </a:endParaRPr>
          </a:p>
          <a:p>
            <a:pPr marL="577272" indent="-577272">
              <a:lnSpc>
                <a:spcPct val="100000"/>
              </a:lnSpc>
              <a:spcBef>
                <a:spcPts val="2000"/>
              </a:spcBef>
              <a:buClr>
                <a:srgbClr val="FF0000"/>
              </a:buClr>
              <a:buSzPct val="75000"/>
              <a:buFontTx/>
              <a:buChar char="‣"/>
              <a:defRPr sz="4600" b="0" cap="none" spc="-138">
                <a:solidFill>
                  <a:srgbClr val="1D1D1D"/>
                </a:solidFill>
                <a:latin typeface="Helvetica Light"/>
                <a:ea typeface="Helvetica Light"/>
                <a:cs typeface="Helvetica Light"/>
                <a:sym typeface="Helvetica Light"/>
              </a:defRPr>
            </a:pPr>
            <a:r>
              <a:rPr lang="en-US" b="0" i="0" dirty="0">
                <a:solidFill>
                  <a:srgbClr val="333333"/>
                </a:solidFill>
                <a:effectLst/>
                <a:latin typeface="Helvetica Neue"/>
              </a:rPr>
              <a:t>A </a:t>
            </a:r>
            <a:r>
              <a:rPr lang="en-US" b="0" i="0" dirty="0" err="1">
                <a:solidFill>
                  <a:srgbClr val="333333"/>
                </a:solidFill>
                <a:effectLst/>
                <a:latin typeface="Helvetica Neue"/>
              </a:rPr>
              <a:t>TestFixture</a:t>
            </a:r>
            <a:r>
              <a:rPr lang="en-US" b="0" i="0" dirty="0">
                <a:solidFill>
                  <a:srgbClr val="333333"/>
                </a:solidFill>
                <a:effectLst/>
                <a:latin typeface="Helvetica Neue"/>
              </a:rPr>
              <a:t> can have only one T</a:t>
            </a:r>
            <a:r>
              <a:rPr lang="ro-RO" b="0" i="0" dirty="0">
                <a:solidFill>
                  <a:srgbClr val="333333"/>
                </a:solidFill>
                <a:effectLst/>
                <a:latin typeface="Helvetica Neue"/>
              </a:rPr>
              <a:t>earDown </a:t>
            </a:r>
            <a:r>
              <a:rPr lang="en-US" b="0" i="0" dirty="0">
                <a:solidFill>
                  <a:srgbClr val="333333"/>
                </a:solidFill>
                <a:effectLst/>
                <a:latin typeface="Helvetica Neue"/>
              </a:rPr>
              <a:t>method.</a:t>
            </a:r>
            <a:endParaRPr lang="ro-RO" b="0" i="0" dirty="0">
              <a:solidFill>
                <a:srgbClr val="333333"/>
              </a:solidFill>
              <a:effectLst/>
              <a:latin typeface="Helvetica Neue"/>
            </a:endParaRPr>
          </a:p>
          <a:p>
            <a:pPr>
              <a:lnSpc>
                <a:spcPct val="100000"/>
              </a:lnSpc>
              <a:spcBef>
                <a:spcPts val="2000"/>
              </a:spcBef>
              <a:buClr>
                <a:srgbClr val="FF0000"/>
              </a:buClr>
              <a:buSzPct val="75000"/>
              <a:defRPr sz="4600" b="0" cap="none" spc="-138">
                <a:solidFill>
                  <a:srgbClr val="1D1D1D"/>
                </a:solidFill>
                <a:latin typeface="Helvetica Light"/>
                <a:ea typeface="Helvetica Light"/>
                <a:cs typeface="Helvetica Light"/>
                <a:sym typeface="Helvetica Light"/>
              </a:defRPr>
            </a:pPr>
            <a:endParaRPr lang="ro-RO" b="0" i="0" dirty="0">
              <a:solidFill>
                <a:srgbClr val="333333"/>
              </a:solidFill>
              <a:effectLst/>
              <a:latin typeface="Helvetica Neue"/>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Attributes: [TearDown]</a:t>
            </a:r>
            <a:endParaRPr dirty="0"/>
          </a:p>
        </p:txBody>
      </p:sp>
      <p:sp>
        <p:nvSpPr>
          <p:cNvPr id="2" name="TextBox 1">
            <a:extLst>
              <a:ext uri="{FF2B5EF4-FFF2-40B4-BE49-F238E27FC236}">
                <a16:creationId xmlns:a16="http://schemas.microsoft.com/office/drawing/2014/main" id="{23DB253B-7D3B-42D9-AF28-5D79E5133C40}"/>
              </a:ext>
            </a:extLst>
          </p:cNvPr>
          <p:cNvSpPr txBox="1"/>
          <p:nvPr/>
        </p:nvSpPr>
        <p:spPr>
          <a:xfrm>
            <a:off x="16481792" y="3127748"/>
            <a:ext cx="7013942" cy="7460504"/>
          </a:xfrm>
          <a:prstGeom prst="rect">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ro-RO" sz="2800" b="0" cap="none" dirty="0">
                <a:solidFill>
                  <a:srgbClr val="D4D4D4"/>
                </a:solidFill>
                <a:latin typeface="Consolas" panose="020B0609020204030204" pitchFamily="49" charset="0"/>
              </a:rPr>
              <a:t>[</a:t>
            </a:r>
            <a:r>
              <a:rPr lang="ro-RO" sz="2800" b="0" cap="none" dirty="0">
                <a:solidFill>
                  <a:srgbClr val="4EC9B0"/>
                </a:solidFill>
                <a:latin typeface="Consolas" panose="020B0609020204030204" pitchFamily="49" charset="0"/>
              </a:rPr>
              <a:t>S</a:t>
            </a:r>
            <a:r>
              <a:rPr lang="en-US" sz="2800" b="0" cap="none" dirty="0">
                <a:solidFill>
                  <a:srgbClr val="4EC9B0"/>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S</a:t>
            </a:r>
            <a:r>
              <a:rPr lang="en-US" sz="2800" b="0" cap="none" dirty="0">
                <a:solidFill>
                  <a:srgbClr val="DCDCAA"/>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ear</a:t>
            </a:r>
            <a:r>
              <a:rPr lang="ro-RO" sz="2800" b="0" cap="none" dirty="0">
                <a:solidFill>
                  <a:srgbClr val="4EC9B0"/>
                </a:solidFill>
                <a:effectLst/>
                <a:latin typeface="Consolas" panose="020B0609020204030204" pitchFamily="49" charset="0"/>
              </a:rPr>
              <a:t>D</a:t>
            </a:r>
            <a:r>
              <a:rPr lang="en-US" sz="2800" b="0" cap="none" dirty="0">
                <a:solidFill>
                  <a:srgbClr val="4EC9B0"/>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ear</a:t>
            </a:r>
            <a:r>
              <a:rPr lang="ro-RO" sz="2800" b="0" cap="none" dirty="0">
                <a:solidFill>
                  <a:srgbClr val="DCDCAA"/>
                </a:solidFill>
                <a:effectLst/>
                <a:latin typeface="Consolas" panose="020B0609020204030204" pitchFamily="49" charset="0"/>
              </a:rPr>
              <a:t>D</a:t>
            </a:r>
            <a:r>
              <a:rPr lang="en-US" sz="2800" b="0" cap="none" dirty="0">
                <a:solidFill>
                  <a:srgbClr val="DCDCAA"/>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752379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29</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937750" y="6077979"/>
            <a:ext cx="13301338" cy="2267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b="0" i="0" dirty="0">
                <a:solidFill>
                  <a:srgbClr val="333333"/>
                </a:solidFill>
                <a:effectLst/>
                <a:latin typeface="Helvetica Neue"/>
              </a:rPr>
              <a:t>The Test attribute marks a specific method inside a class that has already been marked as a </a:t>
            </a:r>
            <a:r>
              <a:rPr lang="en-US" b="0" i="0" dirty="0" err="1">
                <a:solidFill>
                  <a:srgbClr val="333333"/>
                </a:solidFill>
                <a:effectLst/>
                <a:latin typeface="Helvetica Neue"/>
              </a:rPr>
              <a:t>TestFixture</a:t>
            </a:r>
            <a:r>
              <a:rPr lang="en-US" b="0" i="0" dirty="0">
                <a:solidFill>
                  <a:srgbClr val="333333"/>
                </a:solidFill>
                <a:effectLst/>
                <a:latin typeface="Helvetica Neue"/>
              </a:rPr>
              <a:t>, as a test method.</a:t>
            </a:r>
            <a:endParaRPr lang="ro-RO" b="0" i="0" dirty="0">
              <a:solidFill>
                <a:srgbClr val="333333"/>
              </a:solidFill>
              <a:effectLst/>
              <a:latin typeface="Helvetica Neue"/>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Attributes: [Test]</a:t>
            </a:r>
            <a:endParaRPr dirty="0"/>
          </a:p>
        </p:txBody>
      </p:sp>
      <p:sp>
        <p:nvSpPr>
          <p:cNvPr id="2" name="TextBox 1">
            <a:extLst>
              <a:ext uri="{FF2B5EF4-FFF2-40B4-BE49-F238E27FC236}">
                <a16:creationId xmlns:a16="http://schemas.microsoft.com/office/drawing/2014/main" id="{23DB253B-7D3B-42D9-AF28-5D79E5133C40}"/>
              </a:ext>
            </a:extLst>
          </p:cNvPr>
          <p:cNvSpPr txBox="1"/>
          <p:nvPr/>
        </p:nvSpPr>
        <p:spPr>
          <a:xfrm>
            <a:off x="16481792" y="3127748"/>
            <a:ext cx="7013942" cy="7460504"/>
          </a:xfrm>
          <a:prstGeom prst="rect">
            <a:avLst/>
          </a:prstGeom>
          <a:solidFill>
            <a:schemeClr val="bg1">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ro-RO" sz="2800" b="0" cap="none" dirty="0">
                <a:solidFill>
                  <a:srgbClr val="D4D4D4"/>
                </a:solidFill>
                <a:latin typeface="Consolas" panose="020B0609020204030204" pitchFamily="49" charset="0"/>
              </a:rPr>
              <a:t>[</a:t>
            </a:r>
            <a:r>
              <a:rPr lang="ro-RO" sz="2800" b="0" cap="none" dirty="0">
                <a:solidFill>
                  <a:srgbClr val="4EC9B0"/>
                </a:solidFill>
                <a:latin typeface="Consolas" panose="020B0609020204030204" pitchFamily="49" charset="0"/>
              </a:rPr>
              <a:t>S</a:t>
            </a:r>
            <a:r>
              <a:rPr lang="en-US" sz="2800" b="0" cap="none" dirty="0">
                <a:solidFill>
                  <a:srgbClr val="4EC9B0"/>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S</a:t>
            </a:r>
            <a:r>
              <a:rPr lang="en-US" sz="2800" b="0" cap="none" dirty="0">
                <a:solidFill>
                  <a:srgbClr val="DCDCAA"/>
                </a:solidFill>
                <a:effectLst/>
                <a:latin typeface="Consolas" panose="020B0609020204030204" pitchFamily="49" charset="0"/>
              </a:rPr>
              <a:t>etup</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ear</a:t>
            </a:r>
            <a:r>
              <a:rPr lang="ro-RO" sz="2800" b="0" cap="none" dirty="0">
                <a:solidFill>
                  <a:srgbClr val="4EC9B0"/>
                </a:solidFill>
                <a:effectLst/>
                <a:latin typeface="Consolas" panose="020B0609020204030204" pitchFamily="49" charset="0"/>
              </a:rPr>
              <a:t>D</a:t>
            </a:r>
            <a:r>
              <a:rPr lang="en-US" sz="2800" b="0" cap="none" dirty="0">
                <a:solidFill>
                  <a:srgbClr val="4EC9B0"/>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ear</a:t>
            </a:r>
            <a:r>
              <a:rPr lang="ro-RO" sz="2800" b="0" cap="none" dirty="0">
                <a:solidFill>
                  <a:srgbClr val="DCDCAA"/>
                </a:solidFill>
                <a:effectLst/>
                <a:latin typeface="Consolas" panose="020B0609020204030204" pitchFamily="49" charset="0"/>
              </a:rPr>
              <a:t>D</a:t>
            </a:r>
            <a:r>
              <a:rPr lang="en-US" sz="2800" b="0" cap="none" dirty="0">
                <a:solidFill>
                  <a:srgbClr val="DCDCAA"/>
                </a:solidFill>
                <a:effectLst/>
                <a:latin typeface="Consolas" panose="020B0609020204030204" pitchFamily="49" charset="0"/>
              </a:rPr>
              <a:t>own</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    }</a:t>
            </a:r>
          </a:p>
          <a:p>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0693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ro-RO" dirty="0"/>
              <a:t>Introduction to testing</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30</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Other frequently used attributes</a:t>
            </a:r>
            <a:endParaRPr dirty="0"/>
          </a:p>
        </p:txBody>
      </p:sp>
      <p:sp>
        <p:nvSpPr>
          <p:cNvPr id="2" name="World renowned engineering skills with a focus on stem education…">
            <a:extLst>
              <a:ext uri="{FF2B5EF4-FFF2-40B4-BE49-F238E27FC236}">
                <a16:creationId xmlns:a16="http://schemas.microsoft.com/office/drawing/2014/main" id="{A4F27641-9E0B-4A84-996B-25E9AA05C1DD}"/>
              </a:ext>
            </a:extLst>
          </p:cNvPr>
          <p:cNvSpPr txBox="1"/>
          <p:nvPr/>
        </p:nvSpPr>
        <p:spPr>
          <a:xfrm>
            <a:off x="1937750" y="6077979"/>
            <a:ext cx="13301338" cy="2780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i="0" dirty="0">
                <a:solidFill>
                  <a:srgbClr val="333333"/>
                </a:solidFill>
                <a:effectLst/>
                <a:latin typeface="Helvetica Neue"/>
              </a:rPr>
              <a:t>[Timeout]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[Ignore]</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[Values]</a:t>
            </a:r>
          </a:p>
        </p:txBody>
      </p:sp>
      <p:sp>
        <p:nvSpPr>
          <p:cNvPr id="3" name="TextBox 2">
            <a:extLst>
              <a:ext uri="{FF2B5EF4-FFF2-40B4-BE49-F238E27FC236}">
                <a16:creationId xmlns:a16="http://schemas.microsoft.com/office/drawing/2014/main" id="{3FDAABC3-7851-41D8-AACA-A4013B6E10D5}"/>
              </a:ext>
            </a:extLst>
          </p:cNvPr>
          <p:cNvSpPr txBox="1"/>
          <p:nvPr/>
        </p:nvSpPr>
        <p:spPr>
          <a:xfrm>
            <a:off x="10997555" y="2768675"/>
            <a:ext cx="10071746" cy="9399496"/>
          </a:xfrm>
          <a:prstGeom prst="rect">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F</a:t>
            </a:r>
            <a:r>
              <a:rPr lang="en-US" sz="2800" b="0" cap="none" dirty="0">
                <a:solidFill>
                  <a:srgbClr val="4EC9B0"/>
                </a:solidFill>
                <a:effectLst/>
                <a:latin typeface="Consolas" panose="020B0609020204030204" pitchFamily="49" charset="0"/>
              </a:rPr>
              <a:t>ixture</a:t>
            </a:r>
            <a:r>
              <a:rPr lang="en-US" sz="2800" b="0" cap="none" dirty="0">
                <a:solidFill>
                  <a:srgbClr val="D4D4D4"/>
                </a:solidFill>
                <a:effectLst/>
                <a:latin typeface="Consolas" panose="020B0609020204030204" pitchFamily="49" charset="0"/>
              </a:rPr>
              <a:t>]</a:t>
            </a:r>
          </a:p>
          <a:p>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class</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T</a:t>
            </a:r>
            <a:r>
              <a:rPr lang="en-US" sz="2800" b="0" cap="none" dirty="0">
                <a:solidFill>
                  <a:srgbClr val="4EC9B0"/>
                </a:solidFill>
                <a:effectLst/>
                <a:latin typeface="Consolas" panose="020B0609020204030204" pitchFamily="49" charset="0"/>
              </a:rPr>
              <a:t>ests</a:t>
            </a:r>
            <a:endParaRPr lang="en-US"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a:t>
            </a:r>
            <a:br>
              <a:rPr lang="en-US" sz="2800" b="0" cap="none" dirty="0">
                <a:solidFill>
                  <a:srgbClr val="D4D4D4"/>
                </a:solidFill>
                <a:effectLst/>
                <a:latin typeface="Consolas" panose="020B0609020204030204" pitchFamily="49" charset="0"/>
              </a:rPr>
            </a:br>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ro-RO" sz="2800" b="0" cap="none" dirty="0">
                <a:solidFill>
                  <a:srgbClr val="4EC9B0"/>
                </a:solidFill>
                <a:effectLst/>
                <a:latin typeface="Consolas" panose="020B0609020204030204" pitchFamily="49" charset="0"/>
              </a:rPr>
              <a:t>, Timeout(</a:t>
            </a:r>
            <a:r>
              <a:rPr lang="ro-RO" sz="2800" b="0" cap="none" dirty="0">
                <a:solidFill>
                  <a:srgbClr val="DCDCAA"/>
                </a:solidFill>
                <a:latin typeface="Consolas" panose="020B0609020204030204" pitchFamily="49" charset="0"/>
              </a:rPr>
              <a:t>100</a:t>
            </a:r>
            <a:r>
              <a:rPr lang="ro-RO" sz="2800" b="0" cap="none" dirty="0">
                <a:solidFill>
                  <a:srgbClr val="4EC9B0"/>
                </a:solidFill>
                <a:effectLst/>
                <a:latin typeface="Consolas" panose="020B0609020204030204" pitchFamily="49" charset="0"/>
              </a:rPr>
              <a: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ro-RO" sz="2800" b="0" cap="none" dirty="0">
                <a:solidFill>
                  <a:srgbClr val="DCDCAA"/>
                </a:solidFill>
                <a:effectLst/>
                <a:latin typeface="Consolas" panose="020B0609020204030204" pitchFamily="49" charset="0"/>
              </a:rPr>
              <a:t>_1</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endParaRPr lang="ro-RO" sz="2800" b="0" cap="none" dirty="0">
              <a:solidFill>
                <a:srgbClr val="D4D4D4"/>
              </a:solidFill>
              <a:latin typeface="Consolas" panose="020B0609020204030204" pitchFamily="49" charset="0"/>
            </a:endParaRPr>
          </a:p>
          <a:p>
            <a:r>
              <a:rPr lang="en-US" sz="2800" b="0" cap="none" dirty="0">
                <a:solidFill>
                  <a:srgbClr val="D4D4D4"/>
                </a:solidFill>
                <a:effectLst/>
                <a:latin typeface="Consolas" panose="020B0609020204030204" pitchFamily="49" charset="0"/>
              </a:rPr>
              <a:t>       </a:t>
            </a:r>
            <a:r>
              <a:rPr lang="ro-RO" sz="2800" b="0" cap="none" dirty="0">
                <a:solidFill>
                  <a:srgbClr val="D4D4D4"/>
                </a:solidFill>
                <a:effectLst/>
                <a:latin typeface="Consolas" panose="020B0609020204030204" pitchFamily="49" charset="0"/>
              </a:rPr>
              <a:t> </a:t>
            </a:r>
            <a:r>
              <a:rPr lang="ro-RO" sz="2800" b="0" cap="none" dirty="0">
                <a:solidFill>
                  <a:srgbClr val="9CDCFE"/>
                </a:solidFill>
                <a:latin typeface="Consolas" panose="020B0609020204030204" pitchFamily="49" charset="0"/>
              </a:rPr>
              <a:t>Thread</a:t>
            </a:r>
            <a:r>
              <a:rPr lang="en-US" sz="2800" b="0" cap="none" dirty="0">
                <a:solidFill>
                  <a:srgbClr val="D4D4D4"/>
                </a:solidFill>
                <a:effectLst/>
                <a:latin typeface="Consolas" panose="020B0609020204030204" pitchFamily="49" charset="0"/>
              </a:rPr>
              <a:t>.</a:t>
            </a:r>
            <a:r>
              <a:rPr lang="ro-RO" sz="2800" b="0" cap="none" dirty="0">
                <a:solidFill>
                  <a:srgbClr val="DCDCAA"/>
                </a:solidFill>
                <a:effectLst/>
                <a:latin typeface="Consolas" panose="020B0609020204030204" pitchFamily="49" charset="0"/>
              </a:rPr>
              <a:t>Sleep</a:t>
            </a:r>
            <a:r>
              <a:rPr lang="en-US" sz="2800" b="0" cap="none" dirty="0">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101</a:t>
            </a:r>
            <a:r>
              <a:rPr lang="en-US" sz="2800" b="0" cap="none" dirty="0">
                <a:solidFill>
                  <a:srgbClr val="D4D4D4"/>
                </a:solidFill>
                <a:effectLst/>
                <a:latin typeface="Consolas" panose="020B0609020204030204" pitchFamily="49" charset="0"/>
              </a:rPr>
              <a:t>);</a:t>
            </a:r>
          </a:p>
          <a:p>
            <a:r>
              <a:rPr lang="en-US" sz="2800" b="0" cap="none">
                <a:solidFill>
                  <a:srgbClr val="D4D4D4"/>
                </a:solidFill>
                <a:effectLst/>
                <a:latin typeface="Consolas" panose="020B0609020204030204" pitchFamily="49" charset="0"/>
              </a:rPr>
              <a:t>       </a:t>
            </a:r>
            <a:r>
              <a:rPr lang="ro-RO" sz="2800" b="0" cap="none">
                <a:solidFill>
                  <a:srgbClr val="D4D4D4"/>
                </a:solidFill>
                <a:effectLst/>
                <a:latin typeface="Consolas" panose="020B0609020204030204" pitchFamily="49" charset="0"/>
              </a:rPr>
              <a:t> </a:t>
            </a:r>
            <a:r>
              <a:rPr lang="ro-RO" sz="2800" b="0" cap="none">
                <a:solidFill>
                  <a:srgbClr val="9CDCFE"/>
                </a:solidFill>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en-US" sz="2800" b="0" cap="none" dirty="0">
                <a:solidFill>
                  <a:srgbClr val="DCDCAA"/>
                </a:solidFill>
                <a:effectLst/>
                <a:latin typeface="Consolas" panose="020B0609020204030204" pitchFamily="49" charset="0"/>
              </a:rPr>
              <a:t>ass</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endParaRPr lang="ro-RO" sz="2800" b="0" cap="none" dirty="0">
              <a:solidFill>
                <a:srgbClr val="D4D4D4"/>
              </a:solidFill>
              <a:effectLst/>
              <a:latin typeface="Consolas" panose="020B0609020204030204" pitchFamily="49" charset="0"/>
            </a:endParaRPr>
          </a:p>
          <a:p>
            <a:endParaRPr lang="ro-RO" sz="2800" b="0" cap="none" dirty="0">
              <a:solidFill>
                <a:srgbClr val="D4D4D4"/>
              </a:solidFill>
              <a:latin typeface="Consolas" panose="020B0609020204030204" pitchFamily="49" charset="0"/>
            </a:endParaRPr>
          </a:p>
          <a:p>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Ignore(</a:t>
            </a:r>
            <a:r>
              <a:rPr lang="en-US" sz="2800" b="0" cap="none" dirty="0">
                <a:solidFill>
                  <a:schemeClr val="accent4">
                    <a:lumMod val="60000"/>
                    <a:lumOff val="40000"/>
                  </a:schemeClr>
                </a:solidFill>
                <a:latin typeface="Consolas" panose="020B0609020204030204" pitchFamily="49" charset="0"/>
              </a:rPr>
              <a:t>"</a:t>
            </a:r>
            <a:r>
              <a:rPr lang="ro-RO" sz="2800" b="0" cap="none" dirty="0">
                <a:solidFill>
                  <a:schemeClr val="accent4">
                    <a:lumMod val="60000"/>
                    <a:lumOff val="40000"/>
                  </a:schemeClr>
                </a:solidFill>
                <a:latin typeface="Consolas" panose="020B0609020204030204" pitchFamily="49" charset="0"/>
              </a:rPr>
              <a:t>Not used</a:t>
            </a:r>
            <a:r>
              <a:rPr lang="en-US" sz="2800" b="0" cap="none" dirty="0">
                <a:solidFill>
                  <a:schemeClr val="accent4">
                    <a:lumMod val="60000"/>
                    <a:lumOff val="40000"/>
                  </a:schemeClr>
                </a:solidFill>
                <a:latin typeface="Consolas" panose="020B0609020204030204" pitchFamily="49" charset="0"/>
              </a:rPr>
              <a:t>"</a:t>
            </a:r>
            <a:r>
              <a:rPr lang="ro-RO" sz="2800" b="0" cap="none" dirty="0">
                <a:solidFill>
                  <a:srgbClr val="4EC9B0"/>
                </a:solidFill>
                <a:effectLst/>
                <a:latin typeface="Consolas" panose="020B0609020204030204" pitchFamily="49" charset="0"/>
              </a:rPr>
              <a:t>)</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ro-RO" sz="2800" b="0" cap="none" dirty="0">
                <a:solidFill>
                  <a:srgbClr val="DCDCAA"/>
                </a:solidFill>
                <a:effectLst/>
                <a:latin typeface="Consolas" panose="020B0609020204030204" pitchFamily="49" charset="0"/>
              </a:rPr>
              <a:t>_2</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9CDCFE"/>
                </a:solidFill>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effectLst/>
                <a:latin typeface="Consolas" panose="020B0609020204030204" pitchFamily="49" charset="0"/>
              </a:rPr>
              <a:t>Fail</a:t>
            </a:r>
            <a:r>
              <a:rPr lang="en-US" sz="2800" b="0" cap="none" dirty="0">
                <a:solidFill>
                  <a:srgbClr val="D4D4D4"/>
                </a:solidFill>
                <a:effectLst/>
                <a:latin typeface="Consolas" panose="020B0609020204030204" pitchFamily="49" charset="0"/>
              </a:rPr>
              <a:t>(</a:t>
            </a:r>
            <a:r>
              <a:rPr lang="en-US" sz="2800" b="0" cap="none" dirty="0">
                <a:solidFill>
                  <a:schemeClr val="accent4">
                    <a:lumMod val="60000"/>
                    <a:lumOff val="40000"/>
                  </a:schemeClr>
                </a:solidFill>
                <a:latin typeface="Consolas" panose="020B0609020204030204" pitchFamily="49" charset="0"/>
              </a:rPr>
              <a:t>"</a:t>
            </a:r>
            <a:r>
              <a:rPr lang="ro-RO" sz="2800" b="0" cap="none" dirty="0">
                <a:solidFill>
                  <a:schemeClr val="accent4">
                    <a:lumMod val="60000"/>
                    <a:lumOff val="40000"/>
                  </a:schemeClr>
                </a:solidFill>
                <a:latin typeface="Consolas" panose="020B0609020204030204" pitchFamily="49" charset="0"/>
              </a:rPr>
              <a:t>Used</a:t>
            </a:r>
            <a:r>
              <a:rPr lang="en-US" sz="2800" b="0" cap="none" dirty="0">
                <a:solidFill>
                  <a:schemeClr val="accent4">
                    <a:lumMod val="60000"/>
                    <a:lumOff val="40000"/>
                  </a:schemeClr>
                </a:solidFill>
                <a:latin typeface="Consolas" panose="020B0609020204030204" pitchFamily="49" charset="0"/>
              </a:rPr>
              <a: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endParaRPr lang="ro-RO" sz="2800" b="0" cap="none" dirty="0">
              <a:solidFill>
                <a:srgbClr val="D4D4D4"/>
              </a:solidFill>
              <a:effectLst/>
              <a:latin typeface="Consolas" panose="020B0609020204030204" pitchFamily="49" charset="0"/>
            </a:endParaRPr>
          </a:p>
          <a:p>
            <a:endParaRPr lang="ro-RO" sz="2800" b="0" cap="none" dirty="0">
              <a:solidFill>
                <a:srgbClr val="D4D4D4"/>
              </a:solidFill>
              <a:latin typeface="Consolas" panose="020B0609020204030204" pitchFamily="49" charset="0"/>
            </a:endParaRPr>
          </a:p>
          <a:p>
            <a:r>
              <a:rPr lang="en-US"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T</a:t>
            </a:r>
            <a:r>
              <a:rPr lang="en-US" sz="2800" b="0" cap="none" dirty="0">
                <a:solidFill>
                  <a:srgbClr val="4EC9B0"/>
                </a:solidFill>
                <a:effectLst/>
                <a:latin typeface="Consolas" panose="020B0609020204030204" pitchFamily="49" charset="0"/>
              </a:rPr>
              <a:t>est</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public</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void</a:t>
            </a:r>
            <a:r>
              <a:rPr lang="en-US"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T</a:t>
            </a:r>
            <a:r>
              <a:rPr lang="en-US" sz="2800" b="0" cap="none" dirty="0">
                <a:solidFill>
                  <a:srgbClr val="DCDCAA"/>
                </a:solidFill>
                <a:effectLst/>
                <a:latin typeface="Consolas" panose="020B0609020204030204" pitchFamily="49" charset="0"/>
              </a:rPr>
              <a:t>est</a:t>
            </a:r>
            <a:r>
              <a:rPr lang="ro-RO" sz="2800" b="0" cap="none" dirty="0">
                <a:solidFill>
                  <a:srgbClr val="DCDCAA"/>
                </a:solidFill>
                <a:effectLst/>
                <a:latin typeface="Consolas" panose="020B0609020204030204" pitchFamily="49" charset="0"/>
              </a:rPr>
              <a:t>_4</a:t>
            </a:r>
            <a:r>
              <a:rPr lang="en-US" sz="2800" b="0" cap="none" dirty="0">
                <a:solidFill>
                  <a:srgbClr val="D4D4D4"/>
                </a:solidFill>
                <a:effectLst/>
                <a:latin typeface="Consolas" panose="020B0609020204030204" pitchFamily="49" charset="0"/>
              </a:rPr>
              <a:t>(</a:t>
            </a:r>
            <a:r>
              <a:rPr lang="ro-RO" sz="2800" b="0" cap="none" dirty="0">
                <a:solidFill>
                  <a:srgbClr val="D4D4D4"/>
                </a:solidFill>
                <a:effectLst/>
                <a:latin typeface="Consolas" panose="020B0609020204030204" pitchFamily="49" charset="0"/>
              </a:rPr>
              <a:t>[</a:t>
            </a:r>
            <a:r>
              <a:rPr lang="ro-RO" sz="2800" b="0" cap="none" dirty="0">
                <a:solidFill>
                  <a:srgbClr val="4EC9B0"/>
                </a:solidFill>
                <a:latin typeface="Consolas" panose="020B0609020204030204" pitchFamily="49" charset="0"/>
              </a:rPr>
              <a:t>Values(</a:t>
            </a:r>
            <a:r>
              <a:rPr lang="ro-RO" sz="2800" b="0" cap="none" dirty="0">
                <a:solidFill>
                  <a:srgbClr val="DCDCAA"/>
                </a:solidFill>
                <a:latin typeface="Consolas" panose="020B0609020204030204" pitchFamily="49" charset="0"/>
              </a:rPr>
              <a:t>2</a:t>
            </a:r>
            <a:r>
              <a:rPr lang="ro-RO" sz="2800" b="0" cap="none" dirty="0">
                <a:solidFill>
                  <a:srgbClr val="4EC9B0"/>
                </a:solidFill>
                <a:latin typeface="Consolas" panose="020B0609020204030204" pitchFamily="49" charset="0"/>
              </a:rPr>
              <a:t>,</a:t>
            </a:r>
            <a:r>
              <a:rPr lang="ro-RO" sz="2800" b="0" cap="none" dirty="0">
                <a:solidFill>
                  <a:srgbClr val="D4D4D4"/>
                </a:solidFill>
                <a:effectLst/>
                <a:latin typeface="Consolas" panose="020B0609020204030204" pitchFamily="49" charset="0"/>
              </a:rPr>
              <a:t> </a:t>
            </a:r>
            <a:r>
              <a:rPr lang="ro-RO" sz="2800" b="0" cap="none" dirty="0">
                <a:solidFill>
                  <a:srgbClr val="DCDCAA"/>
                </a:solidFill>
                <a:latin typeface="Consolas" panose="020B0609020204030204" pitchFamily="49" charset="0"/>
              </a:rPr>
              <a:t>4</a:t>
            </a:r>
            <a:r>
              <a:rPr lang="ro-RO" sz="2800" b="0" cap="none" dirty="0">
                <a:solidFill>
                  <a:srgbClr val="4EC9B0"/>
                </a:solidFill>
                <a:latin typeface="Consolas" panose="020B0609020204030204" pitchFamily="49" charset="0"/>
              </a:rPr>
              <a:t>)</a:t>
            </a:r>
            <a:r>
              <a:rPr lang="ro-RO" sz="2800" b="0" cap="none" dirty="0">
                <a:solidFill>
                  <a:srgbClr val="D4D4D4"/>
                </a:solidFill>
                <a:effectLst/>
                <a:latin typeface="Consolas" panose="020B0609020204030204" pitchFamily="49" charset="0"/>
              </a:rPr>
              <a:t>] </a:t>
            </a:r>
            <a:r>
              <a:rPr lang="ro-RO" sz="2800" b="0" cap="none" dirty="0">
                <a:solidFill>
                  <a:srgbClr val="4EC9B0"/>
                </a:solidFill>
                <a:latin typeface="Consolas" panose="020B0609020204030204" pitchFamily="49" charset="0"/>
              </a:rPr>
              <a:t>int</a:t>
            </a:r>
            <a:r>
              <a:rPr lang="ro-RO" sz="2800" b="0" cap="none" dirty="0">
                <a:solidFill>
                  <a:srgbClr val="D4D4D4"/>
                </a:solidFill>
                <a:effectLst/>
                <a:latin typeface="Consolas" panose="020B0609020204030204" pitchFamily="49" charset="0"/>
              </a:rPr>
              <a:t> x</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en-US" sz="2800" b="0" cap="none">
                <a:solidFill>
                  <a:srgbClr val="D4D4D4"/>
                </a:solidFill>
                <a:effectLst/>
                <a:latin typeface="Consolas" panose="020B0609020204030204" pitchFamily="49" charset="0"/>
              </a:rPr>
              <a:t>        </a:t>
            </a:r>
            <a:r>
              <a:rPr lang="ro-RO" sz="2800" b="0" cap="none">
                <a:solidFill>
                  <a:srgbClr val="9CDCFE"/>
                </a:solidFill>
                <a:latin typeface="Consolas" panose="020B0609020204030204" pitchFamily="49" charset="0"/>
              </a:rPr>
              <a:t>A</a:t>
            </a:r>
            <a:r>
              <a:rPr lang="en-US" sz="2800" b="0" cap="none">
                <a:solidFill>
                  <a:srgbClr val="9CDCFE"/>
                </a:solidFill>
                <a:effectLst/>
                <a:latin typeface="Consolas" panose="020B0609020204030204" pitchFamily="49" charset="0"/>
              </a:rPr>
              <a:t>ssert</a:t>
            </a:r>
            <a:r>
              <a:rPr lang="en-US" sz="2800" b="0" cap="none">
                <a:solidFill>
                  <a:srgbClr val="D4D4D4"/>
                </a:solidFill>
                <a:effectLst/>
                <a:latin typeface="Consolas" panose="020B0609020204030204" pitchFamily="49" charset="0"/>
              </a:rPr>
              <a:t>.</a:t>
            </a:r>
            <a:r>
              <a:rPr lang="ro-RO" sz="2800" b="0" cap="none" dirty="0">
                <a:solidFill>
                  <a:srgbClr val="DCDCAA"/>
                </a:solidFill>
                <a:latin typeface="Consolas" panose="020B0609020204030204" pitchFamily="49" charset="0"/>
              </a:rPr>
              <a:t>P</a:t>
            </a:r>
            <a:r>
              <a:rPr lang="ro-RO" sz="2800" b="0" cap="none" dirty="0">
                <a:solidFill>
                  <a:srgbClr val="DCDCAA"/>
                </a:solidFill>
                <a:effectLst/>
                <a:latin typeface="Consolas" panose="020B0609020204030204" pitchFamily="49" charset="0"/>
              </a:rPr>
              <a:t>ositive</a:t>
            </a:r>
            <a:r>
              <a:rPr lang="en-US" sz="2800" b="0" cap="none" dirty="0">
                <a:solidFill>
                  <a:srgbClr val="D4D4D4"/>
                </a:solidFill>
                <a:effectLst/>
                <a:latin typeface="Consolas" panose="020B0609020204030204" pitchFamily="49" charset="0"/>
              </a:rPr>
              <a:t>(</a:t>
            </a:r>
            <a:r>
              <a:rPr lang="ro-RO" sz="2800" b="0" cap="none" dirty="0">
                <a:solidFill>
                  <a:srgbClr val="D4D4D4"/>
                </a:solidFill>
                <a:effectLst/>
                <a:latin typeface="Consolas" panose="020B0609020204030204" pitchFamily="49" charset="0"/>
              </a:rPr>
              <a:t>x</a:t>
            </a:r>
            <a:r>
              <a:rPr lang="en-US" sz="2800" b="0" cap="none" dirty="0">
                <a:solidFill>
                  <a:srgbClr val="D4D4D4"/>
                </a:solidFill>
                <a:effectLst/>
                <a:latin typeface="Consolas" panose="020B0609020204030204" pitchFamily="49" charset="0"/>
              </a:rPr>
              <a:t>);</a:t>
            </a:r>
          </a:p>
          <a:p>
            <a:r>
              <a:rPr lang="en-US" sz="2800" b="0" cap="none" dirty="0">
                <a:solidFill>
                  <a:srgbClr val="D4D4D4"/>
                </a:solidFill>
                <a:effectLst/>
                <a:latin typeface="Consolas" panose="020B0609020204030204" pitchFamily="49" charset="0"/>
              </a:rPr>
              <a:t>    }</a:t>
            </a:r>
          </a:p>
          <a:p>
            <a:r>
              <a:rPr lang="ro-RO" sz="2800" b="0" cap="none" dirty="0">
                <a:solidFill>
                  <a:srgbClr val="D4D4D4"/>
                </a:solidFill>
                <a:latin typeface="Consolas" panose="020B0609020204030204" pitchFamily="49" charset="0"/>
              </a:rPr>
              <a:t>}</a:t>
            </a:r>
          </a:p>
          <a:p>
            <a:endParaRPr lang="ro-RO" sz="2800" b="0" cap="none"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859994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31</a:t>
            </a:fld>
            <a:endParaRPr/>
          </a:p>
        </p:txBody>
      </p:sp>
      <p:sp>
        <p:nvSpPr>
          <p:cNvPr id="1020" name="Client Name  Presentation Title  -  1. Chapter Name"/>
          <p:cNvSpPr txBox="1">
            <a:spLocks noGrp="1"/>
          </p:cNvSpPr>
          <p:nvPr>
            <p:ph type="body" sz="quarter" idx="13"/>
          </p:nvPr>
        </p:nvSpPr>
        <p:spPr>
          <a:xfrm>
            <a:off x="1703286" y="210051"/>
            <a:ext cx="1766508"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NUnit</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8042" y="3353006"/>
            <a:ext cx="13301338" cy="8054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C</a:t>
            </a:r>
            <a:r>
              <a:rPr lang="en-US" b="0" i="0" dirty="0" err="1">
                <a:solidFill>
                  <a:srgbClr val="333333"/>
                </a:solidFill>
                <a:effectLst/>
                <a:latin typeface="Helvetica Neue"/>
              </a:rPr>
              <a:t>entral</a:t>
            </a:r>
            <a:r>
              <a:rPr lang="en-US" b="0" i="0" dirty="0">
                <a:solidFill>
                  <a:srgbClr val="333333"/>
                </a:solidFill>
                <a:effectLst/>
                <a:latin typeface="Helvetica Neue"/>
              </a:rPr>
              <a:t> to unit testing</a:t>
            </a:r>
            <a:r>
              <a:rPr lang="ro-RO" b="0" i="0" dirty="0">
                <a:solidFill>
                  <a:srgbClr val="333333"/>
                </a:solidFill>
                <a:effectLst/>
                <a:latin typeface="Helvetica Neue"/>
              </a:rPr>
              <a: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i="0" dirty="0">
                <a:solidFill>
                  <a:srgbClr val="333333"/>
                </a:solidFill>
                <a:effectLst/>
                <a:latin typeface="Helvetica Neue"/>
              </a:rPr>
              <a:t>S</a:t>
            </a:r>
            <a:r>
              <a:rPr lang="en-US" b="0" i="0" dirty="0" err="1">
                <a:solidFill>
                  <a:srgbClr val="333333"/>
                </a:solidFill>
                <a:effectLst/>
                <a:latin typeface="Helvetica Neue"/>
              </a:rPr>
              <a:t>tatic</a:t>
            </a:r>
            <a:r>
              <a:rPr lang="en-US" b="0" i="0" dirty="0">
                <a:solidFill>
                  <a:srgbClr val="333333"/>
                </a:solidFill>
                <a:effectLst/>
                <a:latin typeface="Helvetica Neue"/>
              </a:rPr>
              <a:t> methods of the Assert class.</a:t>
            </a:r>
            <a:endParaRPr lang="ro-RO" b="0" i="0" dirty="0">
              <a:solidFill>
                <a:srgbClr val="333333"/>
              </a:solidFill>
              <a:effectLst/>
              <a:latin typeface="Helvetica Neue"/>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There is a rich set of assertions.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endParaRPr lang="ro-RO" b="0" i="0" dirty="0">
              <a:solidFill>
                <a:srgbClr val="333333"/>
              </a:solidFill>
              <a:effectLst/>
              <a:latin typeface="Helvetica Neue"/>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In NUnit3 assertions are written primarily using the Assert.That method (Constraint Model).</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solidFill>
                  <a:srgbClr val="333333"/>
                </a:solidFill>
                <a:latin typeface="Helvetica Neue"/>
              </a:rPr>
              <a:t>In earlier versions a separate method of the Assert class was used (Calssic Model).  </a:t>
            </a:r>
            <a:endParaRPr lang="ro-RO" b="0" i="0" dirty="0">
              <a:solidFill>
                <a:srgbClr val="333333"/>
              </a:solidFill>
              <a:effectLst/>
              <a:latin typeface="Helvetica Neue"/>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endParaRPr lang="ro-RO" b="0" i="0" dirty="0">
              <a:solidFill>
                <a:srgbClr val="333333"/>
              </a:solidFill>
              <a:effectLst/>
              <a:latin typeface="Helvetica Neue"/>
            </a:endParaRPr>
          </a:p>
        </p:txBody>
      </p:sp>
      <p:sp>
        <p:nvSpPr>
          <p:cNvPr id="1023" name="Title Goes Here…"/>
          <p:cNvSpPr txBox="1"/>
          <p:nvPr/>
        </p:nvSpPr>
        <p:spPr>
          <a:xfrm>
            <a:off x="1718042" y="1143979"/>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a:t>Assertions</a:t>
            </a:r>
            <a:endParaRPr dirty="0"/>
          </a:p>
        </p:txBody>
      </p:sp>
      <p:sp>
        <p:nvSpPr>
          <p:cNvPr id="3" name="TextBox 2">
            <a:extLst>
              <a:ext uri="{FF2B5EF4-FFF2-40B4-BE49-F238E27FC236}">
                <a16:creationId xmlns:a16="http://schemas.microsoft.com/office/drawing/2014/main" id="{E1BFC8D9-3C89-4C9A-B439-F86FE8799EEA}"/>
              </a:ext>
            </a:extLst>
          </p:cNvPr>
          <p:cNvSpPr txBox="1"/>
          <p:nvPr/>
        </p:nvSpPr>
        <p:spPr>
          <a:xfrm>
            <a:off x="1873741" y="10973168"/>
            <a:ext cx="12989939" cy="1643527"/>
          </a:xfrm>
          <a:prstGeom prst="rect">
            <a:avLst/>
          </a:prstGeom>
          <a:solidFill>
            <a:schemeClr val="bg1">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ro-RO" sz="2800" b="0" cap="none" dirty="0">
              <a:solidFill>
                <a:srgbClr val="9CDCFE"/>
              </a:solidFill>
              <a:effectLst/>
              <a:latin typeface="Consolas" panose="020B0609020204030204" pitchFamily="49" charset="0"/>
            </a:endParaRPr>
          </a:p>
          <a:p>
            <a:r>
              <a:rPr lang="ro-RO" sz="2800" b="0" cap="none" dirty="0">
                <a:solidFill>
                  <a:srgbClr val="9CDCFE"/>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2</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2</a:t>
            </a:r>
            <a:r>
              <a:rPr lang="en-US" sz="2800" b="0" cap="none" dirty="0">
                <a:solidFill>
                  <a:srgbClr val="D4D4D4"/>
                </a:solidFill>
                <a:effectLst/>
                <a:latin typeface="Consolas" panose="020B0609020204030204" pitchFamily="49" charset="0"/>
              </a:rPr>
              <a:t>, </a:t>
            </a:r>
            <a:r>
              <a:rPr lang="ro-RO" sz="2800" b="0" cap="none" dirty="0">
                <a:solidFill>
                  <a:srgbClr val="9CDCFE"/>
                </a:solidFill>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4</a:t>
            </a:r>
            <a:r>
              <a:rPr lang="en-US" sz="2800" b="0" cap="none" dirty="0">
                <a:solidFill>
                  <a:srgbClr val="D4D4D4"/>
                </a:solidFill>
                <a:effectLst/>
                <a:latin typeface="Consolas" panose="020B0609020204030204" pitchFamily="49" charset="0"/>
              </a:rPr>
              <a:t>)); </a:t>
            </a:r>
            <a:r>
              <a:rPr lang="en-US" sz="2800" b="0" cap="none" dirty="0">
                <a:solidFill>
                  <a:srgbClr val="6A9955"/>
                </a:solidFill>
                <a:effectLst/>
                <a:latin typeface="Consolas" panose="020B0609020204030204" pitchFamily="49" charset="0"/>
              </a:rPr>
              <a:t>//constraint model</a:t>
            </a:r>
            <a:endParaRPr lang="en-US" sz="2800" b="0" cap="none" dirty="0">
              <a:solidFill>
                <a:srgbClr val="D4D4D4"/>
              </a:solidFill>
              <a:effectLst/>
              <a:latin typeface="Consolas" panose="020B0609020204030204" pitchFamily="49" charset="0"/>
            </a:endParaRPr>
          </a:p>
          <a:p>
            <a:r>
              <a:rPr lang="ro-RO" sz="2800" b="0" cap="none" dirty="0">
                <a:solidFill>
                  <a:srgbClr val="9CDCFE"/>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Are</a:t>
            </a:r>
            <a:r>
              <a:rPr lang="ro-RO" sz="2800" b="0" cap="none" dirty="0">
                <a:solidFill>
                  <a:srgbClr val="DCDCAA"/>
                </a:solidFill>
                <a:effectLst/>
                <a:latin typeface="Consolas" panose="020B0609020204030204" pitchFamily="49" charset="0"/>
              </a:rPr>
              <a:t>E</a:t>
            </a:r>
            <a:r>
              <a:rPr lang="en-US" sz="2800" b="0" cap="none" dirty="0">
                <a:solidFill>
                  <a:srgbClr val="DCDCAA"/>
                </a:solidFill>
                <a:effectLst/>
                <a:latin typeface="Consolas" panose="020B0609020204030204" pitchFamily="49" charset="0"/>
              </a:rPr>
              <a:t>qual</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4</a:t>
            </a:r>
            <a:r>
              <a:rPr lang="en-US" sz="2800" b="0" cap="none" dirty="0">
                <a:solidFill>
                  <a:srgbClr val="D4D4D4"/>
                </a:solidFill>
                <a:effectLst/>
                <a:latin typeface="Consolas" panose="020B0609020204030204" pitchFamily="49" charset="0"/>
              </a:rPr>
              <a:t>, </a:t>
            </a:r>
            <a:r>
              <a:rPr lang="en-US" sz="2800" b="0" cap="none" dirty="0">
                <a:solidFill>
                  <a:srgbClr val="B5CEA8"/>
                </a:solidFill>
                <a:effectLst/>
                <a:latin typeface="Consolas" panose="020B0609020204030204" pitchFamily="49" charset="0"/>
              </a:rPr>
              <a:t>2</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2</a:t>
            </a:r>
            <a:r>
              <a:rPr lang="en-US" sz="2800" b="0" cap="none" dirty="0">
                <a:solidFill>
                  <a:srgbClr val="D4D4D4"/>
                </a:solidFill>
                <a:effectLst/>
                <a:latin typeface="Consolas" panose="020B0609020204030204" pitchFamily="49" charset="0"/>
              </a:rPr>
              <a:t>);         </a:t>
            </a:r>
            <a:r>
              <a:rPr lang="en-US" sz="2800" b="0" cap="none" dirty="0">
                <a:solidFill>
                  <a:srgbClr val="6A9955"/>
                </a:solidFill>
                <a:effectLst/>
                <a:latin typeface="Consolas" panose="020B0609020204030204" pitchFamily="49" charset="0"/>
              </a:rPr>
              <a:t>//classic model</a:t>
            </a:r>
            <a:endParaRPr lang="ro-RO" sz="2800" b="0" cap="none" dirty="0">
              <a:solidFill>
                <a:srgbClr val="6A9955"/>
              </a:solidFill>
              <a:effectLst/>
              <a:latin typeface="Consolas" panose="020B0609020204030204" pitchFamily="49" charset="0"/>
            </a:endParaRPr>
          </a:p>
          <a:p>
            <a:endParaRPr lang="en-US" sz="2800" b="0" cap="none"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186501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32</a:t>
            </a:fld>
            <a:endParaRPr/>
          </a:p>
        </p:txBody>
      </p:sp>
      <p:sp>
        <p:nvSpPr>
          <p:cNvPr id="1020" name="Client Name  Presentation Title  -  1. Chapter Name"/>
          <p:cNvSpPr txBox="1">
            <a:spLocks noGrp="1"/>
          </p:cNvSpPr>
          <p:nvPr>
            <p:ph type="body" sz="quarter" idx="13"/>
          </p:nvPr>
        </p:nvSpPr>
        <p:spPr>
          <a:xfrm>
            <a:off x="1703286" y="210051"/>
            <a:ext cx="2176877"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Examples</a:t>
            </a:r>
            <a:endParaRPr lang="en-US" b="1" dirty="0">
              <a:solidFill>
                <a:srgbClr val="DE411B"/>
              </a:solidFill>
              <a:latin typeface="+mn-lt"/>
              <a:ea typeface="+mn-ea"/>
              <a:cs typeface="+mn-cs"/>
              <a:sym typeface="Helvetica"/>
            </a:endParaRPr>
          </a:p>
        </p:txBody>
      </p:sp>
      <p:sp>
        <p:nvSpPr>
          <p:cNvPr id="1023" name="Title Goes Here…"/>
          <p:cNvSpPr txBox="1"/>
          <p:nvPr/>
        </p:nvSpPr>
        <p:spPr>
          <a:xfrm>
            <a:off x="1703286" y="1258798"/>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Examples</a:t>
            </a:r>
            <a:endParaRPr dirty="0"/>
          </a:p>
        </p:txBody>
      </p:sp>
      <p:sp>
        <p:nvSpPr>
          <p:cNvPr id="2" name="TextBox 1">
            <a:extLst>
              <a:ext uri="{FF2B5EF4-FFF2-40B4-BE49-F238E27FC236}">
                <a16:creationId xmlns:a16="http://schemas.microsoft.com/office/drawing/2014/main" id="{D86400A8-DCA9-4A81-B480-F3F01DADA3B1}"/>
              </a:ext>
            </a:extLst>
          </p:cNvPr>
          <p:cNvSpPr txBox="1"/>
          <p:nvPr/>
        </p:nvSpPr>
        <p:spPr>
          <a:xfrm>
            <a:off x="1703286" y="3115858"/>
            <a:ext cx="20742964" cy="7848302"/>
          </a:xfrm>
          <a:prstGeom prst="rect">
            <a:avLst/>
          </a:prstGeom>
          <a:solidFill>
            <a:schemeClr val="bg1">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lvl="4"/>
            <a:endParaRPr lang="ro-RO" sz="2800" b="0" cap="none" dirty="0">
              <a:solidFill>
                <a:srgbClr val="569CD6"/>
              </a:solidFill>
              <a:latin typeface="Consolas" panose="020B0609020204030204" pitchFamily="49" charset="0"/>
            </a:endParaRPr>
          </a:p>
          <a:p>
            <a:pPr lvl="4"/>
            <a:r>
              <a:rPr lang="ro-RO" sz="2800" b="0" cap="none" dirty="0">
                <a:solidFill>
                  <a:srgbClr val="569CD6"/>
                </a:solidFill>
                <a:latin typeface="Consolas" panose="020B0609020204030204" pitchFamily="49" charset="0"/>
              </a:rPr>
              <a:t>i</a:t>
            </a:r>
            <a:r>
              <a:rPr lang="en-US" sz="2800" b="0" cap="none" dirty="0">
                <a:solidFill>
                  <a:srgbClr val="569CD6"/>
                </a:solidFill>
                <a:effectLst/>
                <a:latin typeface="Consolas" panose="020B0609020204030204" pitchFamily="49" charset="0"/>
              </a:rPr>
              <a:t>nt</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number</a:t>
            </a:r>
            <a:r>
              <a:rPr lang="en-US" sz="2800" b="0" cap="none" dirty="0">
                <a:solidFill>
                  <a:srgbClr val="D4D4D4"/>
                </a:solidFill>
                <a:effectLst/>
                <a:latin typeface="Consolas" panose="020B0609020204030204" pitchFamily="49" charset="0"/>
              </a:rPr>
              <a:t> = </a:t>
            </a:r>
            <a:r>
              <a:rPr lang="en-US" sz="2800" b="0" cap="none" dirty="0">
                <a:solidFill>
                  <a:srgbClr val="B5CEA8"/>
                </a:solidFill>
                <a:effectLst/>
                <a:latin typeface="Consolas" panose="020B0609020204030204" pitchFamily="49" charset="0"/>
              </a:rPr>
              <a:t>5</a:t>
            </a:r>
            <a:r>
              <a:rPr lang="en-US" sz="2800" b="0" cap="none" dirty="0">
                <a:solidFill>
                  <a:srgbClr val="D4D4D4"/>
                </a:solidFill>
                <a:effectLst/>
                <a:latin typeface="Consolas" panose="020B0609020204030204" pitchFamily="49" charset="0"/>
              </a:rPr>
              <a:t>;</a:t>
            </a:r>
          </a:p>
          <a:p>
            <a:pPr lvl="4"/>
            <a:br>
              <a:rPr lang="en-US" sz="2800" b="0" cap="none" dirty="0">
                <a:solidFill>
                  <a:srgbClr val="D4D4D4"/>
                </a:solidFill>
                <a:effectLst/>
                <a:latin typeface="Consolas" panose="020B0609020204030204" pitchFamily="49" charset="0"/>
              </a:rPr>
            </a:br>
            <a:r>
              <a:rPr lang="ro-RO"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number</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Greater</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han</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4</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And</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Less</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han</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10</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number</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Not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7</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number</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Greater</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han</a:t>
            </a:r>
            <a:r>
              <a:rPr lang="ro-RO" sz="2800" b="0" cap="none" dirty="0">
                <a:solidFill>
                  <a:srgbClr val="DCDCAA"/>
                </a:solidFill>
                <a:effectLst/>
                <a:latin typeface="Consolas" panose="020B0609020204030204" pitchFamily="49" charset="0"/>
              </a:rPr>
              <a:t>O</a:t>
            </a:r>
            <a:r>
              <a:rPr lang="en-US" sz="2800" b="0" cap="none" dirty="0">
                <a:solidFill>
                  <a:srgbClr val="DCDCAA"/>
                </a:solidFill>
                <a:effectLst/>
                <a:latin typeface="Consolas" panose="020B0609020204030204" pitchFamily="49" charset="0"/>
              </a:rPr>
              <a:t>r</a:t>
            </a:r>
            <a:r>
              <a:rPr lang="ro-RO" sz="2800" b="0" cap="none" dirty="0">
                <a:solidFill>
                  <a:srgbClr val="DCDCAA"/>
                </a:solidFill>
                <a:latin typeface="Consolas" panose="020B0609020204030204" pitchFamily="49" charset="0"/>
              </a:rPr>
              <a:t>E</a:t>
            </a:r>
            <a:r>
              <a:rPr lang="en-US" sz="2800" b="0" cap="none" dirty="0">
                <a:solidFill>
                  <a:srgbClr val="DCDCAA"/>
                </a:solidFill>
                <a:effectLst/>
                <a:latin typeface="Consolas" panose="020B0609020204030204" pitchFamily="49" charset="0"/>
              </a:rPr>
              <a:t>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5</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pPr lvl="4"/>
            <a:endParaRPr lang="ro-RO" sz="2800" b="0" cap="none" dirty="0">
              <a:solidFill>
                <a:srgbClr val="569CD6"/>
              </a:solidFill>
              <a:latin typeface="Consolas" panose="020B0609020204030204" pitchFamily="49" charset="0"/>
            </a:endParaRPr>
          </a:p>
          <a:p>
            <a:pPr lvl="4"/>
            <a:endParaRPr lang="ro-RO" sz="2800" b="0" cap="none" dirty="0">
              <a:solidFill>
                <a:srgbClr val="569CD6"/>
              </a:solidFill>
              <a:latin typeface="Consolas" panose="020B0609020204030204" pitchFamily="49" charset="0"/>
            </a:endParaRPr>
          </a:p>
          <a:p>
            <a:pPr lvl="4"/>
            <a:r>
              <a:rPr lang="ro-RO" sz="2800" b="0" cap="none" dirty="0">
                <a:solidFill>
                  <a:srgbClr val="569CD6"/>
                </a:solidFill>
                <a:latin typeface="Consolas" panose="020B0609020204030204" pitchFamily="49" charset="0"/>
              </a:rPr>
              <a:t>i</a:t>
            </a:r>
            <a:r>
              <a:rPr lang="en-US" sz="2800" b="0" cap="none" dirty="0">
                <a:solidFill>
                  <a:srgbClr val="569CD6"/>
                </a:solidFill>
                <a:effectLst/>
                <a:latin typeface="Consolas" panose="020B0609020204030204" pitchFamily="49" charset="0"/>
              </a:rPr>
              <a:t>nt</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 </a:t>
            </a:r>
            <a:r>
              <a:rPr lang="en-US" sz="2800" b="0" cap="none" dirty="0">
                <a:solidFill>
                  <a:srgbClr val="569CD6"/>
                </a:solidFill>
                <a:effectLst/>
                <a:latin typeface="Consolas" panose="020B0609020204030204" pitchFamily="49" charset="0"/>
              </a:rPr>
              <a:t>new</a:t>
            </a:r>
            <a:r>
              <a:rPr lang="en-US" sz="2800" b="0" cap="none" dirty="0">
                <a:solidFill>
                  <a:srgbClr val="D4D4D4"/>
                </a:solidFill>
                <a:effectLst/>
                <a:latin typeface="Consolas" panose="020B0609020204030204" pitchFamily="49" charset="0"/>
              </a:rPr>
              <a:t> </a:t>
            </a:r>
            <a:r>
              <a:rPr lang="en-US" sz="2800" b="0" cap="none" dirty="0">
                <a:solidFill>
                  <a:srgbClr val="569CD6"/>
                </a:solidFill>
                <a:effectLst/>
                <a:latin typeface="Consolas" panose="020B0609020204030204" pitchFamily="49" charset="0"/>
              </a:rPr>
              <a:t>int</a:t>
            </a:r>
            <a:r>
              <a:rPr lang="en-US" sz="2800" b="0" cap="none" dirty="0">
                <a:solidFill>
                  <a:srgbClr val="D4D4D4"/>
                </a:solidFill>
                <a:effectLst/>
                <a:latin typeface="Consolas" panose="020B0609020204030204" pitchFamily="49" charset="0"/>
              </a:rPr>
              <a:t>[] { </a:t>
            </a:r>
            <a:r>
              <a:rPr lang="en-US" sz="2800" b="0" cap="none" dirty="0">
                <a:solidFill>
                  <a:srgbClr val="B5CEA8"/>
                </a:solidFill>
                <a:effectLst/>
                <a:latin typeface="Consolas" panose="020B0609020204030204" pitchFamily="49" charset="0"/>
              </a:rPr>
              <a:t>1</a:t>
            </a:r>
            <a:r>
              <a:rPr lang="en-US" sz="2800" b="0" cap="none" dirty="0">
                <a:solidFill>
                  <a:srgbClr val="D4D4D4"/>
                </a:solidFill>
                <a:effectLst/>
                <a:latin typeface="Consolas" panose="020B0609020204030204" pitchFamily="49" charset="0"/>
              </a:rPr>
              <a:t>, </a:t>
            </a:r>
            <a:r>
              <a:rPr lang="en-US" sz="2800" b="0" cap="none" dirty="0">
                <a:solidFill>
                  <a:srgbClr val="B5CEA8"/>
                </a:solidFill>
                <a:effectLst/>
                <a:latin typeface="Consolas" panose="020B0609020204030204" pitchFamily="49" charset="0"/>
              </a:rPr>
              <a:t>2</a:t>
            </a:r>
            <a:r>
              <a:rPr lang="en-US" sz="2800" b="0" cap="none" dirty="0">
                <a:solidFill>
                  <a:srgbClr val="D4D4D4"/>
                </a:solidFill>
                <a:effectLst/>
                <a:latin typeface="Consolas" panose="020B0609020204030204" pitchFamily="49" charset="0"/>
              </a:rPr>
              <a:t>, </a:t>
            </a:r>
            <a:r>
              <a:rPr lang="en-US" sz="2800" b="0" cap="none" dirty="0">
                <a:solidFill>
                  <a:srgbClr val="B5CEA8"/>
                </a:solidFill>
                <a:effectLst/>
                <a:latin typeface="Consolas" panose="020B0609020204030204" pitchFamily="49" charset="0"/>
              </a:rPr>
              <a:t>3</a:t>
            </a:r>
            <a:r>
              <a:rPr lang="en-US" sz="2800" b="0" cap="none" dirty="0">
                <a:solidFill>
                  <a:srgbClr val="D4D4D4"/>
                </a:solidFill>
                <a:effectLst/>
                <a:latin typeface="Consolas" panose="020B0609020204030204" pitchFamily="49" charset="0"/>
              </a:rPr>
              <a:t>, </a:t>
            </a:r>
            <a:r>
              <a:rPr lang="en-US" sz="2800" b="0" cap="none" dirty="0">
                <a:solidFill>
                  <a:srgbClr val="B5CEA8"/>
                </a:solidFill>
                <a:effectLst/>
                <a:latin typeface="Consolas" panose="020B0609020204030204" pitchFamily="49" charset="0"/>
              </a:rPr>
              <a:t>4</a:t>
            </a:r>
            <a:r>
              <a:rPr lang="en-US" sz="2800" b="0" cap="none" dirty="0">
                <a:solidFill>
                  <a:srgbClr val="D4D4D4"/>
                </a:solidFill>
                <a:effectLst/>
                <a:latin typeface="Consolas" panose="020B0609020204030204" pitchFamily="49" charset="0"/>
              </a:rPr>
              <a:t>, </a:t>
            </a:r>
            <a:r>
              <a:rPr lang="en-US" sz="2800" b="0" cap="none" dirty="0">
                <a:solidFill>
                  <a:srgbClr val="B5CEA8"/>
                </a:solidFill>
                <a:effectLst/>
                <a:latin typeface="Consolas" panose="020B0609020204030204" pitchFamily="49" charset="0"/>
              </a:rPr>
              <a:t>5</a:t>
            </a:r>
            <a:r>
              <a:rPr lang="en-US" sz="2800" b="0" cap="none" dirty="0">
                <a:solidFill>
                  <a:srgbClr val="D4D4D4"/>
                </a:solidFill>
                <a:effectLst/>
                <a:latin typeface="Consolas" panose="020B0609020204030204" pitchFamily="49" charset="0"/>
              </a:rPr>
              <a:t> };</a:t>
            </a:r>
          </a:p>
          <a:p>
            <a:pPr lvl="4"/>
            <a:br>
              <a:rPr lang="en-US" sz="2800" b="0" cap="none" dirty="0">
                <a:solidFill>
                  <a:srgbClr val="D4D4D4"/>
                </a:solidFill>
                <a:effectLst/>
                <a:latin typeface="Consolas" panose="020B0609020204030204" pitchFamily="49" charset="0"/>
              </a:rPr>
            </a:br>
            <a:r>
              <a:rPr lang="ro-RO"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All</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Not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Null</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All</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Greater</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han</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0</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All</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Less</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han</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10</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All</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Instance</a:t>
            </a:r>
            <a:r>
              <a:rPr lang="ro-RO" sz="2800" b="0" cap="none" dirty="0">
                <a:solidFill>
                  <a:srgbClr val="DCDCAA"/>
                </a:solidFill>
                <a:effectLst/>
                <a:latin typeface="Consolas" panose="020B0609020204030204" pitchFamily="49" charset="0"/>
              </a:rPr>
              <a:t>O</a:t>
            </a:r>
            <a:r>
              <a:rPr lang="en-US" sz="2800" b="0" cap="none" dirty="0">
                <a:solidFill>
                  <a:srgbClr val="DCDCAA"/>
                </a:solidFill>
                <a:effectLst/>
                <a:latin typeface="Consolas" panose="020B0609020204030204" pitchFamily="49" charset="0"/>
              </a:rPr>
              <a:t>f</a:t>
            </a:r>
            <a:r>
              <a:rPr lang="en-US" sz="2800" b="0" cap="none" dirty="0">
                <a:solidFill>
                  <a:srgbClr val="D4D4D4"/>
                </a:solidFill>
                <a:effectLst/>
                <a:latin typeface="Consolas" panose="020B0609020204030204" pitchFamily="49" charset="0"/>
              </a:rPr>
              <a:t>&lt;</a:t>
            </a:r>
            <a:r>
              <a:rPr lang="en-US" sz="2800" b="0" cap="none" dirty="0">
                <a:solidFill>
                  <a:srgbClr val="4EC9B0"/>
                </a:solidFill>
                <a:effectLst/>
                <a:latin typeface="Consolas" panose="020B0609020204030204" pitchFamily="49" charset="0"/>
              </a:rPr>
              <a:t>int32</a:t>
            </a:r>
            <a:r>
              <a:rPr lang="en-US" sz="2800" b="0" cap="none" dirty="0">
                <a:solidFill>
                  <a:srgbClr val="D4D4D4"/>
                </a:solidFill>
                <a:effectLst/>
                <a:latin typeface="Consolas" panose="020B0609020204030204" pitchFamily="49" charset="0"/>
              </a:rPr>
              <a:t>&gt;());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Not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Empty</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H</a:t>
            </a:r>
            <a:r>
              <a:rPr lang="en-US" sz="2800" b="0" cap="none" dirty="0">
                <a:solidFill>
                  <a:srgbClr val="9CDCFE"/>
                </a:solidFill>
                <a:effectLst/>
                <a:latin typeface="Consolas" panose="020B0609020204030204" pitchFamily="49" charset="0"/>
              </a:rPr>
              <a:t>as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Exactly</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5</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Items</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Unique</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C</a:t>
            </a:r>
            <a:r>
              <a:rPr lang="en-US" sz="2800" b="0" cap="none" dirty="0">
                <a:solidFill>
                  <a:srgbClr val="9CDCFE"/>
                </a:solidFill>
                <a:effectLst/>
                <a:latin typeface="Consolas" panose="020B0609020204030204" pitchFamily="49" charset="0"/>
              </a:rPr>
              <a:t>ontains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Item</a:t>
            </a:r>
            <a:r>
              <a:rPr lang="en-US" sz="2800" b="0" cap="none" dirty="0">
                <a:solidFill>
                  <a:srgbClr val="D4D4D4"/>
                </a:solidFill>
                <a:effectLst/>
                <a:latin typeface="Consolas" panose="020B0609020204030204" pitchFamily="49" charset="0"/>
              </a:rPr>
              <a:t>(</a:t>
            </a:r>
            <a:r>
              <a:rPr lang="en-US" sz="2800" b="0" cap="none" dirty="0">
                <a:solidFill>
                  <a:srgbClr val="B5CEA8"/>
                </a:solidFill>
                <a:effectLst/>
                <a:latin typeface="Consolas" panose="020B0609020204030204" pitchFamily="49" charset="0"/>
              </a:rPr>
              <a:t>4</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array</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Ordered</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Ascending</a:t>
            </a:r>
            <a:r>
              <a:rPr lang="en-US" sz="2800" b="0" cap="none" dirty="0">
                <a:solidFill>
                  <a:srgbClr val="D4D4D4"/>
                </a:solidFill>
                <a:effectLst/>
                <a:latin typeface="Consolas" panose="020B0609020204030204" pitchFamily="49" charset="0"/>
              </a:rPr>
              <a:t>);</a:t>
            </a:r>
          </a:p>
          <a:p>
            <a:pPr lvl="4"/>
            <a:endParaRPr lang="ro-RO" sz="2800" b="0" cap="none" dirty="0">
              <a:solidFill>
                <a:srgbClr val="D4D4D4"/>
              </a:solidFill>
              <a:latin typeface="Consolas" panose="020B0609020204030204" pitchFamily="49" charset="0"/>
            </a:endParaRPr>
          </a:p>
        </p:txBody>
      </p:sp>
      <p:sp>
        <p:nvSpPr>
          <p:cNvPr id="4" name="World renowned engineering skills with a focus on stem education…">
            <a:extLst>
              <a:ext uri="{FF2B5EF4-FFF2-40B4-BE49-F238E27FC236}">
                <a16:creationId xmlns:a16="http://schemas.microsoft.com/office/drawing/2014/main" id="{6B3CFA4B-5207-49E4-9118-E474A36A8E60}"/>
              </a:ext>
            </a:extLst>
          </p:cNvPr>
          <p:cNvSpPr txBox="1"/>
          <p:nvPr/>
        </p:nvSpPr>
        <p:spPr>
          <a:xfrm>
            <a:off x="1937750" y="5467556"/>
            <a:ext cx="13301338" cy="852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endParaRPr lang="ro-RO" b="0" i="0" dirty="0">
              <a:solidFill>
                <a:srgbClr val="333333"/>
              </a:solidFill>
              <a:effectLst/>
              <a:latin typeface="Helvetica Neue"/>
            </a:endParaRPr>
          </a:p>
        </p:txBody>
      </p:sp>
    </p:spTree>
    <p:extLst>
      <p:ext uri="{BB962C8B-B14F-4D97-AF65-F5344CB8AC3E}">
        <p14:creationId xmlns:p14="http://schemas.microsoft.com/office/powerpoint/2010/main" val="2217044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33</a:t>
            </a:fld>
            <a:endParaRPr/>
          </a:p>
        </p:txBody>
      </p:sp>
      <p:sp>
        <p:nvSpPr>
          <p:cNvPr id="1020" name="Client Name  Presentation Title  -  1. Chapter Name"/>
          <p:cNvSpPr txBox="1">
            <a:spLocks noGrp="1"/>
          </p:cNvSpPr>
          <p:nvPr>
            <p:ph type="body" sz="quarter" idx="13"/>
          </p:nvPr>
        </p:nvSpPr>
        <p:spPr>
          <a:xfrm>
            <a:off x="1703286" y="210051"/>
            <a:ext cx="2176877"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5</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Examples</a:t>
            </a:r>
            <a:endParaRPr lang="en-US" b="1" dirty="0">
              <a:solidFill>
                <a:srgbClr val="DE411B"/>
              </a:solidFill>
              <a:latin typeface="+mn-lt"/>
              <a:ea typeface="+mn-ea"/>
              <a:cs typeface="+mn-cs"/>
              <a:sym typeface="Helvetica"/>
            </a:endParaRPr>
          </a:p>
        </p:txBody>
      </p:sp>
      <p:sp>
        <p:nvSpPr>
          <p:cNvPr id="1023" name="Title Goes Here…"/>
          <p:cNvSpPr txBox="1"/>
          <p:nvPr/>
        </p:nvSpPr>
        <p:spPr>
          <a:xfrm>
            <a:off x="1703286" y="1250055"/>
            <a:ext cx="6618810"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110000"/>
              </a:lnSpc>
              <a:defRPr sz="7000" cap="none" spc="-209">
                <a:solidFill>
                  <a:srgbClr val="000000"/>
                </a:solidFill>
              </a:defRPr>
            </a:pPr>
            <a:r>
              <a:rPr lang="ro-RO" dirty="0"/>
              <a:t>More examples</a:t>
            </a:r>
            <a:endParaRPr dirty="0"/>
          </a:p>
        </p:txBody>
      </p:sp>
      <p:sp>
        <p:nvSpPr>
          <p:cNvPr id="2" name="TextBox 1">
            <a:extLst>
              <a:ext uri="{FF2B5EF4-FFF2-40B4-BE49-F238E27FC236}">
                <a16:creationId xmlns:a16="http://schemas.microsoft.com/office/drawing/2014/main" id="{D86400A8-DCA9-4A81-B480-F3F01DADA3B1}"/>
              </a:ext>
            </a:extLst>
          </p:cNvPr>
          <p:cNvSpPr txBox="1"/>
          <p:nvPr/>
        </p:nvSpPr>
        <p:spPr>
          <a:xfrm>
            <a:off x="1703286" y="3102677"/>
            <a:ext cx="20743200" cy="9011698"/>
          </a:xfrm>
          <a:prstGeom prst="rect">
            <a:avLst/>
          </a:prstGeom>
          <a:solidFill>
            <a:schemeClr val="bg1">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lvl="4"/>
            <a:endParaRPr lang="ro-RO" sz="2800" b="0" cap="none" dirty="0">
              <a:solidFill>
                <a:srgbClr val="569CD6"/>
              </a:solidFill>
              <a:effectLst/>
              <a:latin typeface="Consolas" panose="020B0609020204030204" pitchFamily="49" charset="0"/>
            </a:endParaRPr>
          </a:p>
          <a:p>
            <a:pPr lvl="4"/>
            <a:r>
              <a:rPr lang="ro-RO" sz="2800" b="0" cap="none" dirty="0">
                <a:solidFill>
                  <a:srgbClr val="569CD6"/>
                </a:solidFill>
                <a:effectLst/>
                <a:latin typeface="Consolas" panose="020B0609020204030204" pitchFamily="49" charset="0"/>
              </a:rPr>
              <a:t>s</a:t>
            </a:r>
            <a:r>
              <a:rPr lang="en-US" sz="2800" b="0" cap="none" dirty="0">
                <a:solidFill>
                  <a:srgbClr val="569CD6"/>
                </a:solidFill>
                <a:effectLst/>
                <a:latin typeface="Consolas" panose="020B0609020204030204" pitchFamily="49" charset="0"/>
              </a:rPr>
              <a:t>tring</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 </a:t>
            </a:r>
            <a:r>
              <a:rPr lang="en-US" sz="2800" b="0" cap="none" dirty="0">
                <a:solidFill>
                  <a:srgbClr val="CE9178"/>
                </a:solidFill>
                <a:effectLst/>
                <a:latin typeface="Consolas" panose="020B0609020204030204" pitchFamily="49" charset="0"/>
              </a:rPr>
              <a:t>"abcdefg"</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pPr lvl="4"/>
            <a:endParaRPr lang="en-US" sz="2800" b="0" cap="none" dirty="0">
              <a:solidFill>
                <a:srgbClr val="D4D4D4"/>
              </a:solidFill>
              <a:effectLst/>
              <a:latin typeface="Consolas" panose="020B0609020204030204" pitchFamily="49" charset="0"/>
            </a:endParaRP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"abcdefg"</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Not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"mnop"</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"abcdefg"</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Ignore</a:t>
            </a:r>
            <a:r>
              <a:rPr lang="ro-RO" sz="2800" b="0" cap="none" dirty="0">
                <a:solidFill>
                  <a:srgbClr val="9CDCFE"/>
                </a:solidFill>
                <a:effectLst/>
                <a:latin typeface="Consolas" panose="020B0609020204030204" pitchFamily="49" charset="0"/>
              </a:rPr>
              <a:t>C</a:t>
            </a:r>
            <a:r>
              <a:rPr lang="en-US" sz="2800" b="0" cap="none" dirty="0">
                <a:solidFill>
                  <a:srgbClr val="9CDCFE"/>
                </a:solidFill>
                <a:effectLst/>
                <a:latin typeface="Consolas" panose="020B0609020204030204" pitchFamily="49" charset="0"/>
              </a:rPr>
              <a:t>ase</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D</a:t>
            </a:r>
            <a:r>
              <a:rPr lang="en-US" sz="2800" b="0" cap="none" dirty="0">
                <a:solidFill>
                  <a:srgbClr val="9CDCFE"/>
                </a:solidFill>
                <a:effectLst/>
                <a:latin typeface="Consolas" panose="020B0609020204030204" pitchFamily="49" charset="0"/>
              </a:rPr>
              <a:t>oes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Contain</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"def"</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Ignore</a:t>
            </a:r>
            <a:r>
              <a:rPr lang="ro-RO" sz="2800" b="0" cap="none" dirty="0">
                <a:solidFill>
                  <a:srgbClr val="9CDCFE"/>
                </a:solidFill>
                <a:effectLst/>
                <a:latin typeface="Consolas" panose="020B0609020204030204" pitchFamily="49" charset="0"/>
              </a:rPr>
              <a:t>C</a:t>
            </a:r>
            <a:r>
              <a:rPr lang="en-US" sz="2800" b="0" cap="none" dirty="0">
                <a:solidFill>
                  <a:srgbClr val="9CDCFE"/>
                </a:solidFill>
                <a:effectLst/>
                <a:latin typeface="Consolas" panose="020B0609020204030204" pitchFamily="49" charset="0"/>
              </a:rPr>
              <a:t>ase</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Empty</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D</a:t>
            </a:r>
            <a:r>
              <a:rPr lang="en-US" sz="2800" b="0" cap="none" dirty="0">
                <a:solidFill>
                  <a:srgbClr val="9CDCFE"/>
                </a:solidFill>
                <a:effectLst/>
                <a:latin typeface="Consolas" panose="020B0609020204030204" pitchFamily="49" charset="0"/>
              </a:rPr>
              <a:t>oes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Start</a:t>
            </a:r>
            <a:r>
              <a:rPr lang="ro-RO" sz="2800" b="0" cap="none" dirty="0">
                <a:solidFill>
                  <a:srgbClr val="DCDCAA"/>
                </a:solidFill>
                <a:effectLst/>
                <a:latin typeface="Consolas" panose="020B0609020204030204" pitchFamily="49" charset="0"/>
              </a:rPr>
              <a:t>W</a:t>
            </a:r>
            <a:r>
              <a:rPr lang="en-US" sz="2800" b="0" cap="none" dirty="0">
                <a:solidFill>
                  <a:srgbClr val="DCDCAA"/>
                </a:solidFill>
                <a:effectLst/>
                <a:latin typeface="Consolas" panose="020B0609020204030204" pitchFamily="49" charset="0"/>
              </a:rPr>
              <a:t>ith</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"abc"</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word</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D</a:t>
            </a:r>
            <a:r>
              <a:rPr lang="en-US" sz="2800" b="0" cap="none" dirty="0">
                <a:solidFill>
                  <a:srgbClr val="9CDCFE"/>
                </a:solidFill>
                <a:effectLst/>
                <a:latin typeface="Consolas" panose="020B0609020204030204" pitchFamily="49" charset="0"/>
              </a:rPr>
              <a:t>oes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Match</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"a*g"</a:t>
            </a:r>
            <a:r>
              <a:rPr lang="en-US" sz="2800" b="0" cap="none" dirty="0">
                <a:solidFill>
                  <a:srgbClr val="D4D4D4"/>
                </a:solidFill>
                <a:effectLst/>
                <a:latin typeface="Consolas" panose="020B0609020204030204" pitchFamily="49" charset="0"/>
              </a:rPr>
              <a:t>))</a:t>
            </a:r>
            <a:r>
              <a:rPr lang="ro-RO" sz="2800" b="0" cap="none" dirty="0">
                <a:solidFill>
                  <a:srgbClr val="D4D4D4"/>
                </a:solidFill>
                <a:effectLst/>
                <a:latin typeface="Consolas" panose="020B0609020204030204" pitchFamily="49" charset="0"/>
              </a:rPr>
              <a:t>;</a:t>
            </a:r>
            <a:endParaRPr lang="en-US" sz="2800" b="0" cap="none" dirty="0">
              <a:solidFill>
                <a:srgbClr val="D4D4D4"/>
              </a:solidFill>
              <a:effectLst/>
              <a:latin typeface="Consolas" panose="020B0609020204030204" pitchFamily="49" charset="0"/>
            </a:endParaRPr>
          </a:p>
          <a:p>
            <a:pPr lvl="4"/>
            <a:endParaRPr lang="ro-RO" sz="2800" b="0" cap="none" dirty="0">
              <a:solidFill>
                <a:srgbClr val="4EC9B0"/>
              </a:solidFill>
              <a:effectLst/>
              <a:latin typeface="Consolas" panose="020B0609020204030204" pitchFamily="49" charset="0"/>
            </a:endParaRPr>
          </a:p>
          <a:p>
            <a:pPr lvl="4"/>
            <a:endParaRPr lang="ro-RO" sz="2800" b="0" cap="none" dirty="0">
              <a:solidFill>
                <a:srgbClr val="4EC9B0"/>
              </a:solidFill>
              <a:latin typeface="Consolas" panose="020B0609020204030204" pitchFamily="49" charset="0"/>
            </a:endParaRPr>
          </a:p>
          <a:p>
            <a:pPr lvl="4"/>
            <a:r>
              <a:rPr lang="en-US" sz="2800" b="0" cap="none" dirty="0">
                <a:solidFill>
                  <a:srgbClr val="4EC9B0"/>
                </a:solidFill>
                <a:effectLst/>
                <a:latin typeface="Consolas" panose="020B0609020204030204" pitchFamily="49" charset="0"/>
              </a:rPr>
              <a:t>I</a:t>
            </a:r>
            <a:r>
              <a:rPr lang="ro-RO" sz="2800" b="0" cap="none" dirty="0">
                <a:solidFill>
                  <a:srgbClr val="4EC9B0"/>
                </a:solidFill>
                <a:effectLst/>
                <a:latin typeface="Consolas" panose="020B0609020204030204" pitchFamily="49" charset="0"/>
              </a:rPr>
              <a:t>E</a:t>
            </a:r>
            <a:r>
              <a:rPr lang="en-US" sz="2800" b="0" cap="none" dirty="0">
                <a:solidFill>
                  <a:srgbClr val="4EC9B0"/>
                </a:solidFill>
                <a:effectLst/>
                <a:latin typeface="Consolas" panose="020B0609020204030204" pitchFamily="49" charset="0"/>
              </a:rPr>
              <a:t>mployee</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 = </a:t>
            </a:r>
            <a:r>
              <a:rPr lang="en-US" sz="2800" b="0" cap="none" dirty="0">
                <a:solidFill>
                  <a:srgbClr val="569CD6"/>
                </a:solidFill>
                <a:effectLst/>
                <a:latin typeface="Consolas" panose="020B0609020204030204" pitchFamily="49" charset="0"/>
              </a:rPr>
              <a:t>new</a:t>
            </a:r>
            <a:r>
              <a:rPr lang="en-US" sz="2800" b="0" cap="none" dirty="0">
                <a:solidFill>
                  <a:srgbClr val="D4D4D4"/>
                </a:solidFill>
                <a:effectLst/>
                <a:latin typeface="Consolas" panose="020B0609020204030204" pitchFamily="49" charset="0"/>
              </a:rPr>
              <a:t> </a:t>
            </a:r>
            <a:r>
              <a:rPr lang="ro-RO" sz="2800" b="0" cap="none" dirty="0">
                <a:solidFill>
                  <a:srgbClr val="4EC9B0"/>
                </a:solidFill>
                <a:effectLst/>
                <a:latin typeface="Consolas" panose="020B0609020204030204" pitchFamily="49" charset="0"/>
              </a:rPr>
              <a:t>E</a:t>
            </a:r>
            <a:r>
              <a:rPr lang="en-US" sz="2800" b="0" cap="none" dirty="0">
                <a:solidFill>
                  <a:srgbClr val="4EC9B0"/>
                </a:solidFill>
                <a:effectLst/>
                <a:latin typeface="Consolas" panose="020B0609020204030204" pitchFamily="49" charset="0"/>
              </a:rPr>
              <a:t>mployee</a:t>
            </a:r>
            <a:r>
              <a:rPr lang="en-US" sz="2800" b="0" cap="none" dirty="0">
                <a:solidFill>
                  <a:srgbClr val="D4D4D4"/>
                </a:solidFill>
                <a:effectLst/>
                <a:latin typeface="Consolas" panose="020B0609020204030204" pitchFamily="49" charset="0"/>
              </a:rPr>
              <a:t>();</a:t>
            </a:r>
          </a:p>
          <a:p>
            <a:pPr lvl="4"/>
            <a:r>
              <a:rPr lang="ro-RO" sz="2800" b="0" cap="none" dirty="0">
                <a:solidFill>
                  <a:srgbClr val="9CDCFE"/>
                </a:solidFill>
                <a:latin typeface="Consolas" panose="020B0609020204030204" pitchFamily="49" charset="0"/>
              </a:rPr>
              <a:t>e</a:t>
            </a:r>
            <a:r>
              <a:rPr lang="en-US" sz="2800" b="0" cap="none" dirty="0">
                <a:solidFill>
                  <a:srgbClr val="9CDCFE"/>
                </a:solidFill>
                <a:effectLst/>
                <a:latin typeface="Consolas" panose="020B0609020204030204" pitchFamily="49" charset="0"/>
              </a:rPr>
              <a:t>mp</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Age</a:t>
            </a:r>
            <a:r>
              <a:rPr lang="en-US" sz="2800" b="0" cap="none" dirty="0">
                <a:solidFill>
                  <a:srgbClr val="D4D4D4"/>
                </a:solidFill>
                <a:effectLst/>
                <a:latin typeface="Consolas" panose="020B0609020204030204" pitchFamily="49" charset="0"/>
              </a:rPr>
              <a:t> = </a:t>
            </a:r>
            <a:r>
              <a:rPr lang="en-US" sz="2800" b="0" cap="none" dirty="0">
                <a:solidFill>
                  <a:srgbClr val="B5CEA8"/>
                </a:solidFill>
                <a:effectLst/>
                <a:latin typeface="Consolas" panose="020B0609020204030204" pitchFamily="49" charset="0"/>
              </a:rPr>
              <a:t>0</a:t>
            </a:r>
            <a:r>
              <a:rPr lang="en-US" sz="2800" b="0" cap="none" dirty="0">
                <a:solidFill>
                  <a:srgbClr val="D4D4D4"/>
                </a:solidFill>
                <a:effectLst/>
                <a:latin typeface="Consolas" panose="020B0609020204030204" pitchFamily="49" charset="0"/>
              </a:rPr>
              <a:t>;</a:t>
            </a:r>
          </a:p>
          <a:p>
            <a:pPr lvl="4"/>
            <a:br>
              <a:rPr lang="en-US" sz="2800" b="0" cap="none" dirty="0">
                <a:solidFill>
                  <a:srgbClr val="D4D4D4"/>
                </a:solidFill>
                <a:effectLst/>
                <a:latin typeface="Consolas" panose="020B0609020204030204" pitchFamily="49" charset="0"/>
              </a:rPr>
            </a:br>
            <a:r>
              <a:rPr lang="ro-RO"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Instance</a:t>
            </a:r>
            <a:r>
              <a:rPr lang="ro-RO" sz="2800" b="0" cap="none" dirty="0">
                <a:solidFill>
                  <a:srgbClr val="DCDCAA"/>
                </a:solidFill>
                <a:effectLst/>
                <a:latin typeface="Consolas" panose="020B0609020204030204" pitchFamily="49" charset="0"/>
              </a:rPr>
              <a:t>O</a:t>
            </a:r>
            <a:r>
              <a:rPr lang="en-US" sz="2800" b="0" cap="none" dirty="0">
                <a:solidFill>
                  <a:srgbClr val="DCDCAA"/>
                </a:solidFill>
                <a:effectLst/>
                <a:latin typeface="Consolas" panose="020B0609020204030204" pitchFamily="49" charset="0"/>
              </a:rPr>
              <a:t>f</a:t>
            </a:r>
            <a:r>
              <a:rPr lang="en-US" sz="2800" b="0" cap="none" dirty="0">
                <a:solidFill>
                  <a:srgbClr val="D4D4D4"/>
                </a:solidFill>
                <a:effectLst/>
                <a:latin typeface="Consolas" panose="020B0609020204030204" pitchFamily="49" charset="0"/>
              </a:rPr>
              <a:t>&lt;</a:t>
            </a:r>
            <a:r>
              <a:rPr lang="ro-RO" sz="2800" b="0" cap="none" dirty="0">
                <a:solidFill>
                  <a:srgbClr val="4EC9B0"/>
                </a:solidFill>
                <a:effectLst/>
                <a:latin typeface="Consolas" panose="020B0609020204030204" pitchFamily="49" charset="0"/>
              </a:rPr>
              <a:t>IE</a:t>
            </a:r>
            <a:r>
              <a:rPr lang="en-US" sz="2800" b="0" cap="none" dirty="0">
                <a:solidFill>
                  <a:srgbClr val="4EC9B0"/>
                </a:solidFill>
                <a:effectLst/>
                <a:latin typeface="Consolas" panose="020B0609020204030204" pitchFamily="49" charset="0"/>
              </a:rPr>
              <a:t>mployee</a:t>
            </a:r>
            <a:r>
              <a:rPr lang="en-US" sz="2800" b="0" cap="none" dirty="0">
                <a:solidFill>
                  <a:srgbClr val="D4D4D4"/>
                </a:solidFill>
                <a:effectLst/>
                <a:latin typeface="Consolas" panose="020B0609020204030204" pitchFamily="49" charset="0"/>
              </a:rPr>
              <a:t>&gt;());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Not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Instance</a:t>
            </a:r>
            <a:r>
              <a:rPr lang="ro-RO" sz="2800" b="0" cap="none" dirty="0">
                <a:solidFill>
                  <a:srgbClr val="DCDCAA"/>
                </a:solidFill>
                <a:effectLst/>
                <a:latin typeface="Consolas" panose="020B0609020204030204" pitchFamily="49" charset="0"/>
              </a:rPr>
              <a:t>O</a:t>
            </a:r>
            <a:r>
              <a:rPr lang="en-US" sz="2800" b="0" cap="none" dirty="0">
                <a:solidFill>
                  <a:srgbClr val="DCDCAA"/>
                </a:solidFill>
                <a:effectLst/>
                <a:latin typeface="Consolas" panose="020B0609020204030204" pitchFamily="49" charset="0"/>
              </a:rPr>
              <a:t>f</a:t>
            </a:r>
            <a:r>
              <a:rPr lang="en-US" sz="2800" b="0" cap="none" dirty="0">
                <a:solidFill>
                  <a:srgbClr val="D4D4D4"/>
                </a:solidFill>
                <a:effectLst/>
                <a:latin typeface="Consolas" panose="020B0609020204030204" pitchFamily="49" charset="0"/>
              </a:rPr>
              <a:t>&lt;</a:t>
            </a:r>
            <a:r>
              <a:rPr lang="en-US" sz="2800" b="0" cap="none" dirty="0">
                <a:solidFill>
                  <a:srgbClr val="569CD6"/>
                </a:solidFill>
                <a:effectLst/>
                <a:latin typeface="Consolas" panose="020B0609020204030204" pitchFamily="49" charset="0"/>
              </a:rPr>
              <a:t>string</a:t>
            </a:r>
            <a:r>
              <a:rPr lang="en-US" sz="2800" b="0" cap="none" dirty="0">
                <a:solidFill>
                  <a:srgbClr val="D4D4D4"/>
                </a:solidFill>
                <a:effectLst/>
                <a:latin typeface="Consolas" panose="020B0609020204030204" pitchFamily="49" charset="0"/>
              </a:rPr>
              <a:t>&gt;());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Type</a:t>
            </a:r>
            <a:r>
              <a:rPr lang="ro-RO" sz="2800" b="0" cap="none" dirty="0">
                <a:solidFill>
                  <a:srgbClr val="DCDCAA"/>
                </a:solidFill>
                <a:effectLst/>
                <a:latin typeface="Consolas" panose="020B0609020204030204" pitchFamily="49" charset="0"/>
              </a:rPr>
              <a:t>O</a:t>
            </a:r>
            <a:r>
              <a:rPr lang="en-US" sz="2800" b="0" cap="none" dirty="0">
                <a:solidFill>
                  <a:srgbClr val="DCDCAA"/>
                </a:solidFill>
                <a:effectLst/>
                <a:latin typeface="Consolas" panose="020B0609020204030204" pitchFamily="49" charset="0"/>
              </a:rPr>
              <a:t>f</a:t>
            </a:r>
            <a:r>
              <a:rPr lang="en-US" sz="2800" b="0" cap="none" dirty="0">
                <a:solidFill>
                  <a:srgbClr val="D4D4D4"/>
                </a:solidFill>
                <a:effectLst/>
                <a:latin typeface="Consolas" panose="020B0609020204030204" pitchFamily="49" charset="0"/>
              </a:rPr>
              <a:t>&lt;</a:t>
            </a:r>
            <a:r>
              <a:rPr lang="ro-RO" sz="2800" b="0" cap="none" dirty="0">
                <a:solidFill>
                  <a:srgbClr val="4EC9B0"/>
                </a:solidFill>
                <a:effectLst/>
                <a:latin typeface="Consolas" panose="020B0609020204030204" pitchFamily="49" charset="0"/>
              </a:rPr>
              <a:t>E</a:t>
            </a:r>
            <a:r>
              <a:rPr lang="en-US" sz="2800" b="0" cap="none" dirty="0">
                <a:solidFill>
                  <a:srgbClr val="4EC9B0"/>
                </a:solidFill>
                <a:effectLst/>
                <a:latin typeface="Consolas" panose="020B0609020204030204" pitchFamily="49" charset="0"/>
              </a:rPr>
              <a:t>mployee</a:t>
            </a:r>
            <a:r>
              <a:rPr lang="en-US" sz="2800" b="0" cap="none" dirty="0">
                <a:solidFill>
                  <a:srgbClr val="D4D4D4"/>
                </a:solidFill>
                <a:effectLst/>
                <a:latin typeface="Consolas" panose="020B0609020204030204" pitchFamily="49" charset="0"/>
              </a:rPr>
              <a:t>&gt;());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I</a:t>
            </a:r>
            <a:r>
              <a:rPr lang="en-US" sz="2800" b="0" cap="none" dirty="0">
                <a:solidFill>
                  <a:srgbClr val="9CDCFE"/>
                </a:solidFill>
                <a:effectLst/>
                <a:latin typeface="Consolas" panose="020B0609020204030204" pitchFamily="49" charset="0"/>
              </a:rPr>
              <a:t>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Assignable</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&lt;</a:t>
            </a:r>
            <a:r>
              <a:rPr lang="ro-RO" sz="2800" b="0" cap="none" dirty="0">
                <a:solidFill>
                  <a:srgbClr val="4EC9B0"/>
                </a:solidFill>
                <a:effectLst/>
                <a:latin typeface="Consolas" panose="020B0609020204030204" pitchFamily="49" charset="0"/>
              </a:rPr>
              <a:t>E</a:t>
            </a:r>
            <a:r>
              <a:rPr lang="en-US" sz="2800" b="0" cap="none" dirty="0">
                <a:solidFill>
                  <a:srgbClr val="4EC9B0"/>
                </a:solidFill>
                <a:effectLst/>
                <a:latin typeface="Consolas" panose="020B0609020204030204" pitchFamily="49" charset="0"/>
              </a:rPr>
              <a:t>mployee</a:t>
            </a:r>
            <a:r>
              <a:rPr lang="en-US" sz="2800" b="0" cap="none" dirty="0">
                <a:solidFill>
                  <a:srgbClr val="D4D4D4"/>
                </a:solidFill>
                <a:effectLst/>
                <a:latin typeface="Consolas" panose="020B0609020204030204" pitchFamily="49" charset="0"/>
              </a:rPr>
              <a:t>&gt;());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Is</a:t>
            </a:r>
            <a:r>
              <a:rPr lang="ro-RO" sz="2800" b="0" cap="none" dirty="0">
                <a:solidFill>
                  <a:srgbClr val="DCDCAA"/>
                </a:solidFill>
                <a:effectLst/>
                <a:latin typeface="Consolas" panose="020B0609020204030204" pitchFamily="49" charset="0"/>
              </a:rPr>
              <a:t>S</a:t>
            </a:r>
            <a:r>
              <a:rPr lang="en-US" sz="2800" b="0" cap="none" dirty="0">
                <a:solidFill>
                  <a:srgbClr val="DCDCAA"/>
                </a:solidFill>
                <a:effectLst/>
                <a:latin typeface="Consolas" panose="020B0609020204030204" pitchFamily="49" charset="0"/>
              </a:rPr>
              <a:t>enior</a:t>
            </a:r>
            <a:r>
              <a:rPr lang="ro-RO" sz="2800" b="0" cap="none" dirty="0">
                <a:solidFill>
                  <a:srgbClr val="DCDCAA"/>
                </a:solidFill>
                <a:effectLst/>
                <a:latin typeface="Consolas" panose="020B0609020204030204" pitchFamily="49" charset="0"/>
              </a:rPr>
              <a:t>C</a:t>
            </a:r>
            <a:r>
              <a:rPr lang="en-US" sz="2800" b="0" cap="none" dirty="0">
                <a:solidFill>
                  <a:srgbClr val="DCDCAA"/>
                </a:solidFill>
                <a:effectLst/>
                <a:latin typeface="Consolas" panose="020B0609020204030204" pitchFamily="49" charset="0"/>
              </a:rPr>
              <a:t>itizen</a:t>
            </a:r>
            <a:r>
              <a:rPr lang="en-US" sz="2800" b="0" cap="none" dirty="0">
                <a:solidFill>
                  <a:srgbClr val="D4D4D4"/>
                </a:solidFill>
                <a:effectLst/>
                <a:latin typeface="Consolas" panose="020B0609020204030204" pitchFamily="49" charset="0"/>
              </a:rPr>
              <a:t>(), </a:t>
            </a:r>
            <a:r>
              <a:rPr lang="ro-RO" sz="2800" b="0" cap="none" dirty="0">
                <a:solidFill>
                  <a:srgbClr val="9CDCFE"/>
                </a:solidFill>
                <a:effectLst/>
                <a:latin typeface="Consolas" panose="020B0609020204030204" pitchFamily="49" charset="0"/>
              </a:rPr>
              <a:t>T</a:t>
            </a:r>
            <a:r>
              <a:rPr lang="en-US" sz="2800" b="0" cap="none" dirty="0">
                <a:solidFill>
                  <a:srgbClr val="9CDCFE"/>
                </a:solidFill>
                <a:effectLst/>
                <a:latin typeface="Consolas" panose="020B0609020204030204" pitchFamily="49" charset="0"/>
              </a:rPr>
              <a:t>hrows</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Exception</a:t>
            </a:r>
            <a:r>
              <a:rPr lang="en-US" sz="2800" b="0" cap="none" dirty="0">
                <a:solidFill>
                  <a:srgbClr val="D4D4D4"/>
                </a:solidFill>
                <a:effectLst/>
                <a:latin typeface="Consolas" panose="020B0609020204030204" pitchFamily="49" charset="0"/>
              </a:rPr>
              <a:t>);</a:t>
            </a:r>
          </a:p>
          <a:p>
            <a:pPr lvl="4"/>
            <a:r>
              <a:rPr lang="en-US" sz="2800" b="0" cap="none" dirty="0">
                <a:solidFill>
                  <a:srgbClr val="4EC9B0"/>
                </a:solidFill>
                <a:effectLst/>
                <a:latin typeface="Consolas" panose="020B0609020204030204" pitchFamily="49" charset="0"/>
              </a:rPr>
              <a:t>Exception</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ex</a:t>
            </a:r>
            <a:r>
              <a:rPr lang="en-US" sz="2800" b="0" cap="none" dirty="0">
                <a:solidFill>
                  <a:srgbClr val="D4D4D4"/>
                </a:solidFill>
                <a:effectLst/>
                <a:latin typeface="Consolas" panose="020B0609020204030204" pitchFamily="49" charset="0"/>
              </a:rPr>
              <a:t> = </a:t>
            </a:r>
            <a:r>
              <a:rPr lang="ro-RO" sz="2800" b="0" cap="none" dirty="0">
                <a:solidFill>
                  <a:srgbClr val="9CDCFE"/>
                </a:solidFill>
                <a:effectLst/>
                <a:latin typeface="Consolas" panose="020B0609020204030204" pitchFamily="49" charset="0"/>
              </a:rPr>
              <a:t>A</a:t>
            </a:r>
            <a:r>
              <a:rPr lang="en-US" sz="2800" b="0" cap="none" dirty="0">
                <a:solidFill>
                  <a:srgbClr val="9CDCFE"/>
                </a:solidFill>
                <a:effectLst/>
                <a:latin typeface="Consolas" panose="020B0609020204030204" pitchFamily="49" charset="0"/>
              </a:rPr>
              <a:t>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Throws</a:t>
            </a:r>
            <a:r>
              <a:rPr lang="en-US" sz="2800" b="0" cap="none" dirty="0">
                <a:solidFill>
                  <a:srgbClr val="D4D4D4"/>
                </a:solidFill>
                <a:effectLst/>
                <a:latin typeface="Consolas" panose="020B0609020204030204" pitchFamily="49" charset="0"/>
              </a:rPr>
              <a:t>&lt;</a:t>
            </a:r>
            <a:r>
              <a:rPr lang="ro-RO" sz="2800" b="0" cap="none" dirty="0">
                <a:solidFill>
                  <a:srgbClr val="4EC9B0"/>
                </a:solidFill>
                <a:effectLst/>
                <a:latin typeface="Consolas" panose="020B0609020204030204" pitchFamily="49" charset="0"/>
              </a:rPr>
              <a:t>A</a:t>
            </a:r>
            <a:r>
              <a:rPr lang="en-US" sz="2800" b="0" cap="none" dirty="0">
                <a:solidFill>
                  <a:srgbClr val="4EC9B0"/>
                </a:solidFill>
                <a:effectLst/>
                <a:latin typeface="Consolas" panose="020B0609020204030204" pitchFamily="49" charset="0"/>
              </a:rPr>
              <a:t>rgument</a:t>
            </a:r>
            <a:r>
              <a:rPr lang="ro-RO" sz="2800" b="0" cap="none" dirty="0">
                <a:solidFill>
                  <a:srgbClr val="4EC9B0"/>
                </a:solidFill>
                <a:effectLst/>
                <a:latin typeface="Consolas" panose="020B0609020204030204" pitchFamily="49" charset="0"/>
              </a:rPr>
              <a:t>E</a:t>
            </a:r>
            <a:r>
              <a:rPr lang="en-US" sz="2800" b="0" cap="none" dirty="0">
                <a:solidFill>
                  <a:srgbClr val="4EC9B0"/>
                </a:solidFill>
                <a:effectLst/>
                <a:latin typeface="Consolas" panose="020B0609020204030204" pitchFamily="49" charset="0"/>
              </a:rPr>
              <a:t>xception</a:t>
            </a:r>
            <a:r>
              <a:rPr lang="en-US" sz="2800" b="0" cap="none" dirty="0">
                <a:solidFill>
                  <a:srgbClr val="D4D4D4"/>
                </a:solidFill>
                <a:effectLst/>
                <a:latin typeface="Consolas" panose="020B0609020204030204" pitchFamily="49" charset="0"/>
              </a:rPr>
              <a:t>&gt;(() =&gt; </a:t>
            </a:r>
            <a:r>
              <a:rPr lang="en-US" sz="2800" b="0" cap="none" dirty="0">
                <a:solidFill>
                  <a:srgbClr val="9CDCFE"/>
                </a:solidFill>
                <a:effectLst/>
                <a:latin typeface="Consolas" panose="020B0609020204030204" pitchFamily="49" charset="0"/>
              </a:rPr>
              <a:t>emp</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Is</a:t>
            </a:r>
            <a:r>
              <a:rPr lang="ro-RO" sz="2800" b="0" cap="none" dirty="0">
                <a:solidFill>
                  <a:srgbClr val="DCDCAA"/>
                </a:solidFill>
                <a:effectLst/>
                <a:latin typeface="Consolas" panose="020B0609020204030204" pitchFamily="49" charset="0"/>
              </a:rPr>
              <a:t>S</a:t>
            </a:r>
            <a:r>
              <a:rPr lang="en-US" sz="2800" b="0" cap="none" dirty="0">
                <a:solidFill>
                  <a:srgbClr val="DCDCAA"/>
                </a:solidFill>
                <a:effectLst/>
                <a:latin typeface="Consolas" panose="020B0609020204030204" pitchFamily="49" charset="0"/>
              </a:rPr>
              <a:t>enior</a:t>
            </a:r>
            <a:r>
              <a:rPr lang="ro-RO" sz="2800" b="0" cap="none" dirty="0">
                <a:solidFill>
                  <a:srgbClr val="DCDCAA"/>
                </a:solidFill>
                <a:effectLst/>
                <a:latin typeface="Consolas" panose="020B0609020204030204" pitchFamily="49" charset="0"/>
              </a:rPr>
              <a:t>C</a:t>
            </a:r>
            <a:r>
              <a:rPr lang="en-US" sz="2800" b="0" cap="none" dirty="0">
                <a:solidFill>
                  <a:srgbClr val="DCDCAA"/>
                </a:solidFill>
                <a:effectLst/>
                <a:latin typeface="Consolas" panose="020B0609020204030204" pitchFamily="49" charset="0"/>
              </a:rPr>
              <a:t>itizen</a:t>
            </a:r>
            <a:r>
              <a:rPr lang="en-US" sz="2800" b="0" cap="none" dirty="0">
                <a:solidFill>
                  <a:srgbClr val="D4D4D4"/>
                </a:solidFill>
                <a:effectLst/>
                <a:latin typeface="Consolas" panose="020B0609020204030204" pitchFamily="49" charset="0"/>
              </a:rPr>
              <a:t>());</a:t>
            </a:r>
          </a:p>
          <a:p>
            <a:pPr lvl="4"/>
            <a:r>
              <a:rPr lang="en-US" sz="2800" b="0" cap="none" dirty="0">
                <a:solidFill>
                  <a:srgbClr val="9CDCFE"/>
                </a:solidFill>
                <a:effectLst/>
                <a:latin typeface="Consolas" panose="020B0609020204030204" pitchFamily="49" charset="0"/>
              </a:rPr>
              <a:t>Assert</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That</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ex</a:t>
            </a:r>
            <a:r>
              <a:rPr lang="en-US" sz="2800" b="0" cap="none" dirty="0">
                <a:solidFill>
                  <a:srgbClr val="D4D4D4"/>
                </a:solidFill>
                <a:effectLst/>
                <a:latin typeface="Consolas" panose="020B0609020204030204" pitchFamily="49" charset="0"/>
              </a:rPr>
              <a:t>.</a:t>
            </a:r>
            <a:r>
              <a:rPr lang="en-US" sz="2800" b="0" cap="none" dirty="0">
                <a:solidFill>
                  <a:srgbClr val="9CDCFE"/>
                </a:solidFill>
                <a:effectLst/>
                <a:latin typeface="Consolas" panose="020B0609020204030204" pitchFamily="49" charset="0"/>
              </a:rPr>
              <a:t>Message</a:t>
            </a:r>
            <a:r>
              <a:rPr lang="en-US" sz="2800" b="0" cap="none" dirty="0">
                <a:solidFill>
                  <a:srgbClr val="D4D4D4"/>
                </a:solidFill>
                <a:effectLst/>
                <a:latin typeface="Consolas" panose="020B0609020204030204" pitchFamily="49" charset="0"/>
              </a:rPr>
              <a:t>, </a:t>
            </a:r>
            <a:r>
              <a:rPr lang="en-US" sz="2800" b="0" cap="none" dirty="0">
                <a:solidFill>
                  <a:srgbClr val="9CDCFE"/>
                </a:solidFill>
                <a:effectLst/>
                <a:latin typeface="Consolas" panose="020B0609020204030204" pitchFamily="49" charset="0"/>
              </a:rPr>
              <a:t>is</a:t>
            </a:r>
            <a:r>
              <a:rPr lang="en-US" sz="2800" b="0" cap="none" dirty="0">
                <a:solidFill>
                  <a:srgbClr val="D4D4D4"/>
                </a:solidFill>
                <a:effectLst/>
                <a:latin typeface="Consolas" panose="020B0609020204030204" pitchFamily="49" charset="0"/>
              </a:rPr>
              <a:t>.</a:t>
            </a:r>
            <a:r>
              <a:rPr lang="en-US" sz="2800" b="0" cap="none" dirty="0">
                <a:solidFill>
                  <a:srgbClr val="DCDCAA"/>
                </a:solidFill>
                <a:effectLst/>
                <a:latin typeface="Consolas" panose="020B0609020204030204" pitchFamily="49" charset="0"/>
              </a:rPr>
              <a:t>Equal</a:t>
            </a:r>
            <a:r>
              <a:rPr lang="ro-RO" sz="2800" b="0" cap="none" dirty="0">
                <a:solidFill>
                  <a:srgbClr val="DCDCAA"/>
                </a:solidFill>
                <a:effectLst/>
                <a:latin typeface="Consolas" panose="020B0609020204030204" pitchFamily="49" charset="0"/>
              </a:rPr>
              <a:t>T</a:t>
            </a:r>
            <a:r>
              <a:rPr lang="en-US" sz="2800" b="0" cap="none" dirty="0">
                <a:solidFill>
                  <a:srgbClr val="DCDCAA"/>
                </a:solidFill>
                <a:effectLst/>
                <a:latin typeface="Consolas" panose="020B0609020204030204" pitchFamily="49" charset="0"/>
              </a:rPr>
              <a:t>o</a:t>
            </a:r>
            <a:r>
              <a:rPr lang="en-US" sz="2800" b="0" cap="none" dirty="0">
                <a:solidFill>
                  <a:srgbClr val="D4D4D4"/>
                </a:solidFill>
                <a:effectLst/>
                <a:latin typeface="Consolas" panose="020B0609020204030204" pitchFamily="49" charset="0"/>
              </a:rPr>
              <a:t>(</a:t>
            </a:r>
            <a:r>
              <a:rPr lang="en-US" sz="2800" b="0" cap="none" dirty="0">
                <a:solidFill>
                  <a:srgbClr val="CE9178"/>
                </a:solidFill>
                <a:effectLst/>
                <a:latin typeface="Consolas" panose="020B0609020204030204" pitchFamily="49" charset="0"/>
              </a:rPr>
              <a:t>"</a:t>
            </a:r>
            <a:r>
              <a:rPr lang="ro-RO" sz="2800" b="0" cap="none" dirty="0">
                <a:solidFill>
                  <a:srgbClr val="CE9178"/>
                </a:solidFill>
                <a:effectLst/>
                <a:latin typeface="Consolas" panose="020B0609020204030204" pitchFamily="49" charset="0"/>
              </a:rPr>
              <a:t>A</a:t>
            </a:r>
            <a:r>
              <a:rPr lang="en-US" sz="2800" b="0" cap="none" dirty="0">
                <a:solidFill>
                  <a:srgbClr val="CE9178"/>
                </a:solidFill>
                <a:effectLst/>
                <a:latin typeface="Consolas" panose="020B0609020204030204" pitchFamily="49" charset="0"/>
              </a:rPr>
              <a:t>ge can not 0."</a:t>
            </a:r>
            <a:r>
              <a:rPr lang="en-US" sz="2800" b="0" cap="none" dirty="0">
                <a:solidFill>
                  <a:srgbClr val="D4D4D4"/>
                </a:solidFill>
                <a:effectLst/>
                <a:latin typeface="Consolas" panose="020B0609020204030204" pitchFamily="49" charset="0"/>
              </a:rPr>
              <a:t>));</a:t>
            </a:r>
            <a:endParaRPr lang="ro-RO" sz="2800" b="0" cap="none" dirty="0">
              <a:solidFill>
                <a:srgbClr val="D4D4D4"/>
              </a:solidFill>
              <a:effectLst/>
              <a:latin typeface="Consolas" panose="020B0609020204030204" pitchFamily="49" charset="0"/>
            </a:endParaRPr>
          </a:p>
          <a:p>
            <a:pPr lvl="4"/>
            <a:endParaRPr lang="en-US" sz="2800" b="0" cap="none"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3621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34</a:t>
            </a:fld>
            <a:endParaRPr/>
          </a:p>
        </p:txBody>
      </p:sp>
      <p:sp>
        <p:nvSpPr>
          <p:cNvPr id="1020" name="Client Name  Presentation Title  -  1. Chapter Name"/>
          <p:cNvSpPr txBox="1">
            <a:spLocks noGrp="1"/>
          </p:cNvSpPr>
          <p:nvPr>
            <p:ph type="body" sz="quarter" idx="13"/>
          </p:nvPr>
        </p:nvSpPr>
        <p:spPr>
          <a:prstGeom prst="rect">
            <a:avLst/>
          </a:prstGeom>
        </p:spPr>
        <p:txBody>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
        <p:nvSpPr>
          <p:cNvPr id="1022" name="World renowned engineering skills with a focus on stem education…"/>
          <p:cNvSpPr txBox="1"/>
          <p:nvPr/>
        </p:nvSpPr>
        <p:spPr>
          <a:xfrm>
            <a:off x="1719953" y="5150329"/>
            <a:ext cx="13301338" cy="3488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dirty="0">
                <a:hlinkClick r:id="rId2"/>
              </a:rPr>
              <a:t>https://docs.nunit.org/articles/nunit/intro.html</a:t>
            </a:r>
            <a:endParaRPr lang="ro-RO" dirty="0">
              <a:hlinkClick r:id="rId3"/>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dirty="0">
                <a:hlinkClick r:id="rId3"/>
              </a:rPr>
              <a:t>http://dotnetpattern.com/nunit-assert-examples</a:t>
            </a:r>
            <a:endParaRPr lang="ro-RO" dirty="0"/>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en-US" dirty="0">
                <a:hlinkClick r:id="rId4"/>
              </a:rPr>
              <a:t>https://www.toptal.com/qa/how-to-write-testable-code-and-why-it-matters</a:t>
            </a:r>
            <a:endParaRPr b="0" dirty="0">
              <a:latin typeface="Arial" panose="020B0604020202020204" pitchFamily="34" charset="0"/>
              <a:cs typeface="Arial" panose="020B0604020202020204" pitchFamily="34" charset="0"/>
            </a:endParaRP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References</a:t>
            </a:r>
            <a:endParaRPr dirty="0"/>
          </a:p>
        </p:txBody>
      </p:sp>
    </p:spTree>
    <p:extLst>
      <p:ext uri="{BB962C8B-B14F-4D97-AF65-F5344CB8AC3E}">
        <p14:creationId xmlns:p14="http://schemas.microsoft.com/office/powerpoint/2010/main" val="1740317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4</a:t>
            </a:fld>
            <a:endParaRPr/>
          </a:p>
        </p:txBody>
      </p:sp>
      <p:sp>
        <p:nvSpPr>
          <p:cNvPr id="1020" name="Client Name  Presentation Title  -  1. Chapter Name"/>
          <p:cNvSpPr txBox="1">
            <a:spLocks noGrp="1"/>
          </p:cNvSpPr>
          <p:nvPr>
            <p:ph type="body" sz="quarter" idx="13"/>
          </p:nvPr>
        </p:nvSpPr>
        <p:spPr>
          <a:xfrm>
            <a:off x="1703286" y="210051"/>
            <a:ext cx="3399969" cy="390491"/>
          </a:xfrm>
          <a:prstGeom prst="rect">
            <a:avLst/>
          </a:prstGeom>
        </p:spPr>
        <p:txBody>
          <a:bodyPr/>
          <a:lstStyle/>
          <a:p>
            <a:pPr marL="0" indent="0">
              <a:buSzTx/>
              <a:buNone/>
              <a:defRPr sz="1600"/>
            </a:pPr>
            <a:r>
              <a:rPr lang="ro-RO" b="1" dirty="0">
                <a:solidFill>
                  <a:srgbClr val="929292"/>
                </a:solidFill>
                <a:latin typeface="+mn-lt"/>
                <a:ea typeface="+mn-ea"/>
                <a:cs typeface="+mn-cs"/>
                <a:sym typeface="Helvetica"/>
              </a:rPr>
              <a:t>NUnit</a:t>
            </a:r>
            <a:r>
              <a:rPr dirty="0">
                <a:solidFill>
                  <a:srgbClr val="929292"/>
                </a:solidFill>
              </a:rPr>
              <a:t>  - </a:t>
            </a:r>
            <a:r>
              <a:rPr dirty="0"/>
              <a:t> </a:t>
            </a:r>
            <a:r>
              <a:rPr b="1" dirty="0">
                <a:solidFill>
                  <a:srgbClr val="DE411B"/>
                </a:solidFill>
                <a:latin typeface="+mn-lt"/>
                <a:ea typeface="+mn-ea"/>
                <a:cs typeface="+mn-cs"/>
                <a:sym typeface="Helvetica"/>
              </a:rPr>
              <a:t>1. </a:t>
            </a:r>
            <a:r>
              <a:rPr lang="ro-RO" b="1" dirty="0">
                <a:solidFill>
                  <a:srgbClr val="DE411B"/>
                </a:solidFill>
                <a:latin typeface="+mn-lt"/>
                <a:ea typeface="+mn-ea"/>
                <a:cs typeface="+mn-cs"/>
                <a:sym typeface="Helvetica"/>
              </a:rPr>
              <a:t>Introduction to testing</a:t>
            </a:r>
            <a:endParaRPr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51610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Any deviation from the product requirements is a defect.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If they are met, that doesn’t mean the product has no issues.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Golden question: „What happenes if...”.</a:t>
            </a:r>
          </a:p>
          <a:p>
            <a:pPr>
              <a:lnSpc>
                <a:spcPct val="100000"/>
              </a:lnSpc>
              <a:spcBef>
                <a:spcPts val="2000"/>
              </a:spcBef>
              <a:buClr>
                <a:srgbClr val="FF0000"/>
              </a:buClr>
              <a:buSzPct val="75000"/>
              <a:defRPr sz="4600" b="0" cap="none" spc="-138">
                <a:solidFill>
                  <a:srgbClr val="1D1D1D"/>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What is testing? </a:t>
            </a:r>
            <a:endParaRPr dirty="0"/>
          </a:p>
        </p:txBody>
      </p:sp>
      <p:pic>
        <p:nvPicPr>
          <p:cNvPr id="2" name="Graphic 1">
            <a:extLst>
              <a:ext uri="{FF2B5EF4-FFF2-40B4-BE49-F238E27FC236}">
                <a16:creationId xmlns:a16="http://schemas.microsoft.com/office/drawing/2014/main" id="{5549FC2E-BE96-4973-AE9A-229C6C29F6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60326" y="1126242"/>
            <a:ext cx="2426770" cy="2426770"/>
          </a:xfrm>
          <a:prstGeom prst="rect">
            <a:avLst/>
          </a:prstGeom>
        </p:spPr>
      </p:pic>
    </p:spTree>
    <p:extLst>
      <p:ext uri="{BB962C8B-B14F-4D97-AF65-F5344CB8AC3E}">
        <p14:creationId xmlns:p14="http://schemas.microsoft.com/office/powerpoint/2010/main" val="189044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5</a:t>
            </a:fld>
            <a:endParaRPr/>
          </a:p>
        </p:txBody>
      </p:sp>
      <p:sp>
        <p:nvSpPr>
          <p:cNvPr id="1010" name="Client Name  Presentation Title  -  1. Chapter Name"/>
          <p:cNvSpPr txBox="1">
            <a:spLocks noGrp="1"/>
          </p:cNvSpPr>
          <p:nvPr>
            <p:ph type="body" sz="quarter" idx="13"/>
          </p:nvPr>
        </p:nvSpPr>
        <p:spPr>
          <a:xfrm>
            <a:off x="1703286" y="210051"/>
            <a:ext cx="3399969"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en-US" b="1" dirty="0">
                <a:solidFill>
                  <a:srgbClr val="DE411B"/>
                </a:solidFill>
                <a:latin typeface="+mn-lt"/>
                <a:ea typeface="+mn-ea"/>
                <a:cs typeface="+mn-cs"/>
                <a:sym typeface="Helvetica"/>
              </a:rPr>
              <a:t>1. Introduction to testing</a:t>
            </a:r>
          </a:p>
        </p:txBody>
      </p:sp>
      <p:sp>
        <p:nvSpPr>
          <p:cNvPr id="1012" name="Title Goes Here"/>
          <p:cNvSpPr txBox="1"/>
          <p:nvPr/>
        </p:nvSpPr>
        <p:spPr>
          <a:xfrm>
            <a:off x="5321622" y="4317076"/>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110000"/>
              </a:lnSpc>
              <a:defRPr sz="7000" cap="none" spc="-209">
                <a:solidFill>
                  <a:srgbClr val="000000"/>
                </a:solidFill>
              </a:defRPr>
            </a:lvl1pPr>
          </a:lstStyle>
          <a:p>
            <a:r>
              <a:rPr lang="ro-RO" dirty="0"/>
              <a:t>When does testing stop?</a:t>
            </a:r>
            <a:endParaRPr dirty="0"/>
          </a:p>
        </p:txBody>
      </p:sp>
      <p:pic>
        <p:nvPicPr>
          <p:cNvPr id="2" name="Graphic 1">
            <a:extLst>
              <a:ext uri="{FF2B5EF4-FFF2-40B4-BE49-F238E27FC236}">
                <a16:creationId xmlns:a16="http://schemas.microsoft.com/office/drawing/2014/main" id="{564F7876-F1FF-4420-9F47-7ABB8AA6C9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8149" y="6851840"/>
            <a:ext cx="4399200" cy="43992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6</a:t>
            </a:fld>
            <a:endParaRPr/>
          </a:p>
        </p:txBody>
      </p:sp>
      <p:sp>
        <p:nvSpPr>
          <p:cNvPr id="1020" name="Client Name  Presentation Title  -  1. Chapter Name"/>
          <p:cNvSpPr txBox="1">
            <a:spLocks noGrp="1"/>
          </p:cNvSpPr>
          <p:nvPr>
            <p:ph type="body" sz="quarter" idx="13"/>
          </p:nvPr>
        </p:nvSpPr>
        <p:spPr>
          <a:xfrm>
            <a:off x="1703286" y="210051"/>
            <a:ext cx="3399969"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en-US" b="1" dirty="0">
                <a:solidFill>
                  <a:srgbClr val="DE411B"/>
                </a:solidFill>
                <a:latin typeface="+mn-lt"/>
                <a:ea typeface="+mn-ea"/>
                <a:cs typeface="+mn-cs"/>
                <a:sym typeface="Helvetica"/>
              </a:rPr>
              <a:t>1. Introduction to testing</a:t>
            </a:r>
          </a:p>
        </p:txBody>
      </p:sp>
      <p:sp>
        <p:nvSpPr>
          <p:cNvPr id="1022" name="World renowned engineering skills with a focus on stem education…"/>
          <p:cNvSpPr txBox="1"/>
          <p:nvPr/>
        </p:nvSpPr>
        <p:spPr>
          <a:xfrm>
            <a:off x="1719953" y="5150329"/>
            <a:ext cx="13301338" cy="419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endParaRPr lang="ro-RO" b="0" dirty="0">
              <a:latin typeface="Arial" panose="020B0604020202020204" pitchFamily="34" charset="0"/>
              <a:cs typeface="Arial" panose="020B0604020202020204" pitchFamily="34" charset="0"/>
            </a:endParaRP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All code is guilty until proven innocent.</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No matter how many tests you write, you can’t prove a software is right, yet a single test can prove a software wrong.</a:t>
            </a:r>
            <a:endParaRPr b="0" dirty="0">
              <a:latin typeface="Arial" panose="020B0604020202020204" pitchFamily="34" charset="0"/>
              <a:cs typeface="Arial" panose="020B0604020202020204" pitchFamily="34" charset="0"/>
            </a:endParaRPr>
          </a:p>
        </p:txBody>
      </p:sp>
      <p:sp>
        <p:nvSpPr>
          <p:cNvPr id="1023" name="Title Goes Here…"/>
          <p:cNvSpPr txBox="1"/>
          <p:nvPr/>
        </p:nvSpPr>
        <p:spPr>
          <a:xfrm>
            <a:off x="1718042" y="1741803"/>
            <a:ext cx="13740755" cy="2313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Answer: </a:t>
            </a:r>
            <a:r>
              <a:rPr lang="ro-RO" spc="0" dirty="0">
                <a:solidFill>
                  <a:srgbClr val="DE411B"/>
                </a:solidFill>
                <a:sym typeface="Helvetica Light"/>
              </a:rPr>
              <a:t>NEVER</a:t>
            </a:r>
            <a:endParaRPr dirty="0"/>
          </a:p>
          <a:p>
            <a:pPr>
              <a:lnSpc>
                <a:spcPct val="100000"/>
              </a:lnSpc>
              <a:spcBef>
                <a:spcPts val="2000"/>
              </a:spcBef>
              <a:defRPr sz="5000" b="0" cap="none" spc="-150">
                <a:solidFill>
                  <a:srgbClr val="1D1D1D"/>
                </a:solidFill>
              </a:defRPr>
            </a:pPr>
            <a:r>
              <a:rPr lang="ro-RO" dirty="0"/>
              <a:t>Why?</a:t>
            </a:r>
            <a:endParaRPr dirty="0"/>
          </a:p>
        </p:txBody>
      </p:sp>
      <p:pic>
        <p:nvPicPr>
          <p:cNvPr id="2" name="Graphic 1">
            <a:extLst>
              <a:ext uri="{FF2B5EF4-FFF2-40B4-BE49-F238E27FC236}">
                <a16:creationId xmlns:a16="http://schemas.microsoft.com/office/drawing/2014/main" id="{B2134833-71E7-432B-8300-334C54A777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93692" y="5150329"/>
            <a:ext cx="4399200" cy="4399200"/>
          </a:xfrm>
          <a:prstGeom prst="rect">
            <a:avLst/>
          </a:prstGeom>
        </p:spPr>
      </p:pic>
    </p:spTree>
    <p:extLst>
      <p:ext uri="{BB962C8B-B14F-4D97-AF65-F5344CB8AC3E}">
        <p14:creationId xmlns:p14="http://schemas.microsoft.com/office/powerpoint/2010/main" val="2153039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ro-RO" dirty="0"/>
              <a:t>2</a:t>
            </a:r>
            <a:endParaRPr dirty="0"/>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ro-RO" dirty="0"/>
              <a:t>Testing types</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173124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8</a:t>
            </a:fld>
            <a:endParaRPr/>
          </a:p>
        </p:txBody>
      </p:sp>
      <p:sp>
        <p:nvSpPr>
          <p:cNvPr id="1020" name="Client Name  Presentation Title  -  1. Chapter Name"/>
          <p:cNvSpPr txBox="1">
            <a:spLocks noGrp="1"/>
          </p:cNvSpPr>
          <p:nvPr>
            <p:ph type="body" sz="quarter" idx="13"/>
          </p:nvPr>
        </p:nvSpPr>
        <p:spPr>
          <a:xfrm>
            <a:off x="1703286" y="210051"/>
            <a:ext cx="2598467"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2</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types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3488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Also known as Glass Box, Clear Box Testing.</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Usually the internal aspects of the system are well known when writing test cases.</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Done at the unit level.</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110000"/>
              </a:lnSpc>
              <a:defRPr sz="7000" cap="none" spc="-209">
                <a:solidFill>
                  <a:srgbClr val="000000"/>
                </a:solidFill>
              </a:defRPr>
            </a:pPr>
            <a:r>
              <a:rPr lang="ro-RO" dirty="0"/>
              <a:t>1. White Box testing</a:t>
            </a:r>
            <a:endParaRPr dirty="0"/>
          </a:p>
        </p:txBody>
      </p:sp>
    </p:spTree>
    <p:extLst>
      <p:ext uri="{BB962C8B-B14F-4D97-AF65-F5344CB8AC3E}">
        <p14:creationId xmlns:p14="http://schemas.microsoft.com/office/powerpoint/2010/main" val="2097022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9</a:t>
            </a:fld>
            <a:endParaRPr/>
          </a:p>
        </p:txBody>
      </p:sp>
      <p:sp>
        <p:nvSpPr>
          <p:cNvPr id="1020" name="Client Name  Presentation Title  -  1. Chapter Name"/>
          <p:cNvSpPr txBox="1">
            <a:spLocks noGrp="1"/>
          </p:cNvSpPr>
          <p:nvPr>
            <p:ph type="body" sz="quarter" idx="13"/>
          </p:nvPr>
        </p:nvSpPr>
        <p:spPr>
          <a:xfrm>
            <a:off x="1703286" y="210051"/>
            <a:ext cx="2542362" cy="390491"/>
          </a:xfrm>
          <a:prstGeom prst="rect">
            <a:avLst/>
          </a:prstGeom>
        </p:spPr>
        <p:txBody>
          <a:bodyPr/>
          <a:lstStyle/>
          <a:p>
            <a:pPr marL="0" indent="0">
              <a:buSzTx/>
              <a:buNone/>
              <a:defRPr sz="1600"/>
            </a:pPr>
            <a:r>
              <a:rPr lang="en-US" b="1" dirty="0" err="1">
                <a:solidFill>
                  <a:srgbClr val="929292"/>
                </a:solidFill>
                <a:latin typeface="+mn-lt"/>
                <a:ea typeface="+mn-ea"/>
                <a:cs typeface="+mn-cs"/>
                <a:sym typeface="Helvetica"/>
              </a:rPr>
              <a:t>NUnit</a:t>
            </a:r>
            <a:r>
              <a:rPr lang="en-US" dirty="0">
                <a:solidFill>
                  <a:srgbClr val="929292"/>
                </a:solidFill>
              </a:rPr>
              <a:t>  - </a:t>
            </a:r>
            <a:r>
              <a:rPr lang="en-US" dirty="0"/>
              <a:t> </a:t>
            </a:r>
            <a:r>
              <a:rPr lang="ro-RO" b="1" dirty="0">
                <a:solidFill>
                  <a:srgbClr val="DE411B"/>
                </a:solidFill>
                <a:latin typeface="+mn-lt"/>
                <a:ea typeface="+mn-ea"/>
                <a:cs typeface="+mn-cs"/>
                <a:sym typeface="Helvetica"/>
              </a:rPr>
              <a:t>2</a:t>
            </a:r>
            <a:r>
              <a:rPr lang="en-US" b="1" dirty="0">
                <a:solidFill>
                  <a:srgbClr val="DE411B"/>
                </a:solidFill>
                <a:latin typeface="+mn-lt"/>
                <a:ea typeface="+mn-ea"/>
                <a:cs typeface="+mn-cs"/>
                <a:sym typeface="Helvetica"/>
              </a:rPr>
              <a:t>. </a:t>
            </a:r>
            <a:r>
              <a:rPr lang="ro-RO" b="1" dirty="0">
                <a:solidFill>
                  <a:srgbClr val="DE411B"/>
                </a:solidFill>
                <a:latin typeface="+mn-lt"/>
                <a:ea typeface="+mn-ea"/>
                <a:cs typeface="+mn-cs"/>
                <a:sym typeface="Helvetica"/>
              </a:rPr>
              <a:t>Testing types</a:t>
            </a:r>
            <a:endParaRPr lang="en-US" b="1" dirty="0">
              <a:solidFill>
                <a:srgbClr val="DE411B"/>
              </a:solidFill>
              <a:latin typeface="+mn-lt"/>
              <a:ea typeface="+mn-ea"/>
              <a:cs typeface="+mn-cs"/>
              <a:sym typeface="Helvetica"/>
            </a:endParaRPr>
          </a:p>
        </p:txBody>
      </p:sp>
      <p:sp>
        <p:nvSpPr>
          <p:cNvPr id="1022" name="World renowned engineering skills with a focus on stem education…"/>
          <p:cNvSpPr txBox="1"/>
          <p:nvPr/>
        </p:nvSpPr>
        <p:spPr>
          <a:xfrm>
            <a:off x="1719953" y="5150329"/>
            <a:ext cx="13301338" cy="1816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Also known as Input-Output testing.</a:t>
            </a:r>
          </a:p>
          <a:p>
            <a:pPr marL="577272" indent="-577272">
              <a:lnSpc>
                <a:spcPct val="100000"/>
              </a:lnSpc>
              <a:spcBef>
                <a:spcPts val="2000"/>
              </a:spcBef>
              <a:buClr>
                <a:srgbClr val="FF0000"/>
              </a:buClr>
              <a:buSzPct val="75000"/>
              <a:buChar char="‣"/>
              <a:defRPr sz="4600" b="0" cap="none" spc="-138">
                <a:solidFill>
                  <a:srgbClr val="1D1D1D"/>
                </a:solidFill>
                <a:latin typeface="Helvetica Light"/>
                <a:ea typeface="Helvetica Light"/>
                <a:cs typeface="Helvetica Light"/>
                <a:sym typeface="Helvetica Light"/>
              </a:defRPr>
            </a:pPr>
            <a:r>
              <a:rPr lang="ro-RO" b="0" dirty="0">
                <a:latin typeface="Arial" panose="020B0604020202020204" pitchFamily="34" charset="0"/>
                <a:cs typeface="Arial" panose="020B0604020202020204" pitchFamily="34" charset="0"/>
              </a:rPr>
              <a:t>Internal aspects of the system are not known.</a:t>
            </a:r>
          </a:p>
        </p:txBody>
      </p:sp>
      <p:sp>
        <p:nvSpPr>
          <p:cNvPr id="1023" name="Title Goes Here…"/>
          <p:cNvSpPr txBox="1"/>
          <p:nvPr/>
        </p:nvSpPr>
        <p:spPr>
          <a:xfrm>
            <a:off x="1718042" y="1741803"/>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110000"/>
              </a:lnSpc>
              <a:defRPr sz="7000" cap="none" spc="-209">
                <a:solidFill>
                  <a:srgbClr val="000000"/>
                </a:solidFill>
              </a:defRPr>
            </a:pPr>
            <a:r>
              <a:rPr lang="ro-RO" dirty="0"/>
              <a:t>2. Black Box testing</a:t>
            </a:r>
            <a:endParaRPr dirty="0"/>
          </a:p>
        </p:txBody>
      </p:sp>
    </p:spTree>
    <p:extLst>
      <p:ext uri="{BB962C8B-B14F-4D97-AF65-F5344CB8AC3E}">
        <p14:creationId xmlns:p14="http://schemas.microsoft.com/office/powerpoint/2010/main" val="148957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7796F9C9FBEC4E9CC6A0A89BFD7152" ma:contentTypeVersion="13" ma:contentTypeDescription="Create a new document." ma:contentTypeScope="" ma:versionID="e48d07d2177af6a57c37c94df56c5e92">
  <xsd:schema xmlns:xsd="http://www.w3.org/2001/XMLSchema" xmlns:xs="http://www.w3.org/2001/XMLSchema" xmlns:p="http://schemas.microsoft.com/office/2006/metadata/properties" xmlns:ns3="c45f2910-588a-4201-b668-6698f59a16b1" xmlns:ns4="43652859-981e-456f-b70f-d15ce1f12f65" targetNamespace="http://schemas.microsoft.com/office/2006/metadata/properties" ma:root="true" ma:fieldsID="8049e3810ee0766951ce01aa1f41343e" ns3:_="" ns4:_="">
    <xsd:import namespace="c45f2910-588a-4201-b668-6698f59a16b1"/>
    <xsd:import namespace="43652859-981e-456f-b70f-d15ce1f12f6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5f2910-588a-4201-b668-6698f59a16b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652859-981e-456f-b70f-d15ce1f12f6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252F39-48A3-44C1-A017-18E80F9E3D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9F5638BB-B341-4AAD-90AF-88ED51B089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5f2910-588a-4201-b668-6698f59a16b1"/>
    <ds:schemaRef ds:uri="43652859-981e-456f-b70f-d15ce1f12f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3106</TotalTime>
  <Words>2895</Words>
  <Application>Microsoft Office PowerPoint</Application>
  <PresentationFormat>Custom</PresentationFormat>
  <Paragraphs>334</Paragraphs>
  <Slides>35</Slides>
  <Notes>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Petru Martincu</cp:lastModifiedBy>
  <cp:revision>92</cp:revision>
  <dcterms:modified xsi:type="dcterms:W3CDTF">2020-07-24T05:49:06Z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0x010100BB7796F9C9FBEC4E9CC6A0A89BFD7152</vt:lpwstr>
  </property>
  <property fmtid="{D5CDD505-2E9C-101B-9397-08002B2CF9AE}" pid="3" name="_dlc_DocIdItemGuid">
    <vt:lpwstr>3318c780-b3a2-4454-b039-c3674f1327be</vt:lpwstr>
  </property>
  <property fmtid="{D5CDD505-2E9C-101B-9397-08002B2CF9AE}" pid="4" name="_dlc_policyId">
    <vt:lpwstr/>
  </property>
  <property fmtid="{D5CDD505-2E9C-101B-9397-08002B2CF9AE}" pid="5" name="ItemRetentionFormula">
    <vt:lpwstr/>
  </property>
</Properties>
</file>